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C1FE52C-5EA6-476C-B793-66A4F5B3EE03}" type="datetimeFigureOut">
              <a:rPr lang="en-US" smtClean="0"/>
              <a:pPr/>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B463CA-A257-4CF6-AE45-413CDF251214}" type="slidenum">
              <a:rPr lang="en-US" smtClean="0"/>
              <a:pPr/>
              <a:t>‹#›</a:t>
            </a:fld>
            <a:endParaRPr lang="en-US"/>
          </a:p>
        </p:txBody>
      </p:sp>
    </p:spTree>
    <p:extLst>
      <p:ext uri="{BB962C8B-B14F-4D97-AF65-F5344CB8AC3E}">
        <p14:creationId xmlns:p14="http://schemas.microsoft.com/office/powerpoint/2010/main" val="1831195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6C1FE52C-5EA6-476C-B793-66A4F5B3EE03}" type="datetimeFigureOut">
              <a:rPr lang="en-US" smtClean="0"/>
              <a:pPr/>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B463CA-A257-4CF6-AE45-413CDF251214}" type="slidenum">
              <a:rPr lang="en-US" smtClean="0"/>
              <a:pPr/>
              <a:t>‹#›</a:t>
            </a:fld>
            <a:endParaRPr lang="en-US"/>
          </a:p>
        </p:txBody>
      </p:sp>
    </p:spTree>
    <p:extLst>
      <p:ext uri="{BB962C8B-B14F-4D97-AF65-F5344CB8AC3E}">
        <p14:creationId xmlns:p14="http://schemas.microsoft.com/office/powerpoint/2010/main" val="39931809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6C1FE52C-5EA6-476C-B793-66A4F5B3EE03}" type="datetimeFigureOut">
              <a:rPr lang="en-US" smtClean="0"/>
              <a:pPr/>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B463CA-A257-4CF6-AE45-413CDF251214}" type="slidenum">
              <a:rPr lang="en-US" smtClean="0"/>
              <a:pPr/>
              <a:t>‹#›</a:t>
            </a:fld>
            <a:endParaRPr lang="en-US"/>
          </a:p>
        </p:txBody>
      </p:sp>
    </p:spTree>
    <p:extLst>
      <p:ext uri="{BB962C8B-B14F-4D97-AF65-F5344CB8AC3E}">
        <p14:creationId xmlns:p14="http://schemas.microsoft.com/office/powerpoint/2010/main" val="42841737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6C1FE52C-5EA6-476C-B793-66A4F5B3EE03}" type="datetimeFigureOut">
              <a:rPr lang="en-US" smtClean="0"/>
              <a:pPr/>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B463CA-A257-4CF6-AE45-413CDF251214}" type="slidenum">
              <a:rPr lang="en-US" smtClean="0"/>
              <a:pPr/>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2137122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C1FE52C-5EA6-476C-B793-66A4F5B3EE03}" type="datetimeFigureOut">
              <a:rPr lang="en-US" smtClean="0"/>
              <a:pPr/>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B463CA-A257-4CF6-AE45-413CDF251214}" type="slidenum">
              <a:rPr lang="en-US" smtClean="0"/>
              <a:pPr/>
              <a:t>‹#›</a:t>
            </a:fld>
            <a:endParaRPr lang="en-US"/>
          </a:p>
        </p:txBody>
      </p:sp>
    </p:spTree>
    <p:extLst>
      <p:ext uri="{BB962C8B-B14F-4D97-AF65-F5344CB8AC3E}">
        <p14:creationId xmlns:p14="http://schemas.microsoft.com/office/powerpoint/2010/main" val="32964186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C1FE52C-5EA6-476C-B793-66A4F5B3EE03}" type="datetimeFigureOut">
              <a:rPr lang="en-US" smtClean="0"/>
              <a:pPr/>
              <a:t>10/1/2020</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B463CA-A257-4CF6-AE45-413CDF251214}" type="slidenum">
              <a:rPr lang="en-US" smtClean="0"/>
              <a:pPr/>
              <a:t>‹#›</a:t>
            </a:fld>
            <a:endParaRPr lang="en-US"/>
          </a:p>
        </p:txBody>
      </p:sp>
    </p:spTree>
    <p:extLst>
      <p:ext uri="{BB962C8B-B14F-4D97-AF65-F5344CB8AC3E}">
        <p14:creationId xmlns:p14="http://schemas.microsoft.com/office/powerpoint/2010/main" val="9586549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C1FE52C-5EA6-476C-B793-66A4F5B3EE03}" type="datetimeFigureOut">
              <a:rPr lang="en-US" smtClean="0"/>
              <a:pPr/>
              <a:t>10/1/2020</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B463CA-A257-4CF6-AE45-413CDF251214}" type="slidenum">
              <a:rPr lang="en-US" smtClean="0"/>
              <a:pPr/>
              <a:t>‹#›</a:t>
            </a:fld>
            <a:endParaRPr lang="en-US"/>
          </a:p>
        </p:txBody>
      </p:sp>
    </p:spTree>
    <p:extLst>
      <p:ext uri="{BB962C8B-B14F-4D97-AF65-F5344CB8AC3E}">
        <p14:creationId xmlns:p14="http://schemas.microsoft.com/office/powerpoint/2010/main" val="21820916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C1FE52C-5EA6-476C-B793-66A4F5B3EE03}" type="datetimeFigureOut">
              <a:rPr lang="en-US" smtClean="0"/>
              <a:pPr/>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B463CA-A257-4CF6-AE45-413CDF251214}" type="slidenum">
              <a:rPr lang="en-US" smtClean="0"/>
              <a:pPr/>
              <a:t>‹#›</a:t>
            </a:fld>
            <a:endParaRPr lang="en-US"/>
          </a:p>
        </p:txBody>
      </p:sp>
    </p:spTree>
    <p:extLst>
      <p:ext uri="{BB962C8B-B14F-4D97-AF65-F5344CB8AC3E}">
        <p14:creationId xmlns:p14="http://schemas.microsoft.com/office/powerpoint/2010/main" val="16172289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C1FE52C-5EA6-476C-B793-66A4F5B3EE03}" type="datetimeFigureOut">
              <a:rPr lang="en-US" smtClean="0"/>
              <a:pPr/>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B463CA-A257-4CF6-AE45-413CDF251214}" type="slidenum">
              <a:rPr lang="en-US" smtClean="0"/>
              <a:pPr/>
              <a:t>‹#›</a:t>
            </a:fld>
            <a:endParaRPr lang="en-US"/>
          </a:p>
        </p:txBody>
      </p:sp>
    </p:spTree>
    <p:extLst>
      <p:ext uri="{BB962C8B-B14F-4D97-AF65-F5344CB8AC3E}">
        <p14:creationId xmlns:p14="http://schemas.microsoft.com/office/powerpoint/2010/main" val="4110253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6C1FE52C-5EA6-476C-B793-66A4F5B3EE03}" type="datetimeFigureOut">
              <a:rPr lang="en-US" smtClean="0"/>
              <a:pPr/>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B463CA-A257-4CF6-AE45-413CDF251214}" type="slidenum">
              <a:rPr lang="en-US" smtClean="0"/>
              <a:pPr/>
              <a:t>‹#›</a:t>
            </a:fld>
            <a:endParaRPr lang="en-US"/>
          </a:p>
        </p:txBody>
      </p:sp>
    </p:spTree>
    <p:extLst>
      <p:ext uri="{BB962C8B-B14F-4D97-AF65-F5344CB8AC3E}">
        <p14:creationId xmlns:p14="http://schemas.microsoft.com/office/powerpoint/2010/main" val="2592061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C1FE52C-5EA6-476C-B793-66A4F5B3EE03}" type="datetimeFigureOut">
              <a:rPr lang="en-US" smtClean="0"/>
              <a:pPr/>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B463CA-A257-4CF6-AE45-413CDF251214}" type="slidenum">
              <a:rPr lang="en-US" smtClean="0"/>
              <a:pPr/>
              <a:t>‹#›</a:t>
            </a:fld>
            <a:endParaRPr lang="en-US"/>
          </a:p>
        </p:txBody>
      </p:sp>
    </p:spTree>
    <p:extLst>
      <p:ext uri="{BB962C8B-B14F-4D97-AF65-F5344CB8AC3E}">
        <p14:creationId xmlns:p14="http://schemas.microsoft.com/office/powerpoint/2010/main" val="41921739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C1FE52C-5EA6-476C-B793-66A4F5B3EE03}" type="datetimeFigureOut">
              <a:rPr lang="en-US" smtClean="0"/>
              <a:pPr/>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B463CA-A257-4CF6-AE45-413CDF251214}" type="slidenum">
              <a:rPr lang="en-US" smtClean="0"/>
              <a:pPr/>
              <a:t>‹#›</a:t>
            </a:fld>
            <a:endParaRPr lang="en-US"/>
          </a:p>
        </p:txBody>
      </p:sp>
    </p:spTree>
    <p:extLst>
      <p:ext uri="{BB962C8B-B14F-4D97-AF65-F5344CB8AC3E}">
        <p14:creationId xmlns:p14="http://schemas.microsoft.com/office/powerpoint/2010/main" val="227972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C1FE52C-5EA6-476C-B793-66A4F5B3EE03}" type="datetimeFigureOut">
              <a:rPr lang="en-US" smtClean="0"/>
              <a:pPr/>
              <a:t>10/1/2020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B463CA-A257-4CF6-AE45-413CDF251214}" type="slidenum">
              <a:rPr lang="en-US" smtClean="0"/>
              <a:pPr/>
              <a:t>‹#›</a:t>
            </a:fld>
            <a:endParaRPr lang="en-US"/>
          </a:p>
        </p:txBody>
      </p:sp>
    </p:spTree>
    <p:extLst>
      <p:ext uri="{BB962C8B-B14F-4D97-AF65-F5344CB8AC3E}">
        <p14:creationId xmlns:p14="http://schemas.microsoft.com/office/powerpoint/2010/main" val="36952791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6C1FE52C-5EA6-476C-B793-66A4F5B3EE03}" type="datetimeFigureOut">
              <a:rPr lang="en-US" smtClean="0"/>
              <a:pPr/>
              <a:t>10/1/2020</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76B463CA-A257-4CF6-AE45-413CDF251214}" type="slidenum">
              <a:rPr lang="en-US" smtClean="0"/>
              <a:pPr/>
              <a:t>‹#›</a:t>
            </a:fld>
            <a:endParaRPr lang="en-US"/>
          </a:p>
        </p:txBody>
      </p:sp>
    </p:spTree>
    <p:extLst>
      <p:ext uri="{BB962C8B-B14F-4D97-AF65-F5344CB8AC3E}">
        <p14:creationId xmlns:p14="http://schemas.microsoft.com/office/powerpoint/2010/main" val="8146455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6C1FE52C-5EA6-476C-B793-66A4F5B3EE03}" type="datetimeFigureOut">
              <a:rPr lang="en-US" smtClean="0"/>
              <a:pPr/>
              <a:t>10/1/2020</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76B463CA-A257-4CF6-AE45-413CDF251214}" type="slidenum">
              <a:rPr lang="en-US" smtClean="0"/>
              <a:pPr/>
              <a:t>‹#›</a:t>
            </a:fld>
            <a:endParaRPr lang="en-US"/>
          </a:p>
        </p:txBody>
      </p:sp>
    </p:spTree>
    <p:extLst>
      <p:ext uri="{BB962C8B-B14F-4D97-AF65-F5344CB8AC3E}">
        <p14:creationId xmlns:p14="http://schemas.microsoft.com/office/powerpoint/2010/main" val="28937451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4"/>
          <p:cNvSpPr>
            <a:spLocks noGrp="1"/>
          </p:cNvSpPr>
          <p:nvPr>
            <p:ph type="dt" sz="half" idx="10"/>
          </p:nvPr>
        </p:nvSpPr>
        <p:spPr/>
        <p:txBody>
          <a:bodyPr/>
          <a:lstStyle/>
          <a:p>
            <a:fld id="{6C1FE52C-5EA6-476C-B793-66A4F5B3EE03}" type="datetimeFigureOut">
              <a:rPr lang="en-US" smtClean="0"/>
              <a:pPr/>
              <a:t>10/1/2020</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76B463CA-A257-4CF6-AE45-413CDF251214}" type="slidenum">
              <a:rPr lang="en-US" smtClean="0"/>
              <a:pPr/>
              <a:t>‹#›</a:t>
            </a:fld>
            <a:endParaRPr lang="en-US"/>
          </a:p>
        </p:txBody>
      </p:sp>
    </p:spTree>
    <p:extLst>
      <p:ext uri="{BB962C8B-B14F-4D97-AF65-F5344CB8AC3E}">
        <p14:creationId xmlns:p14="http://schemas.microsoft.com/office/powerpoint/2010/main" val="816863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6C1FE52C-5EA6-476C-B793-66A4F5B3EE03}" type="datetimeFigureOut">
              <a:rPr lang="en-US" smtClean="0"/>
              <a:pPr/>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B463CA-A257-4CF6-AE45-413CDF251214}" type="slidenum">
              <a:rPr lang="en-US" smtClean="0"/>
              <a:pPr/>
              <a:t>‹#›</a:t>
            </a:fld>
            <a:endParaRPr lang="en-US"/>
          </a:p>
        </p:txBody>
      </p:sp>
    </p:spTree>
    <p:extLst>
      <p:ext uri="{BB962C8B-B14F-4D97-AF65-F5344CB8AC3E}">
        <p14:creationId xmlns:p14="http://schemas.microsoft.com/office/powerpoint/2010/main" val="12819484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cstate="print">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cstate="print">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cstate="print">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cstate="print">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6C1FE52C-5EA6-476C-B793-66A4F5B3EE03}" type="datetimeFigureOut">
              <a:rPr lang="en-US" smtClean="0"/>
              <a:pPr/>
              <a:t>10/1/2020</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76B463CA-A257-4CF6-AE45-413CDF251214}" type="slidenum">
              <a:rPr lang="en-US" smtClean="0"/>
              <a:pPr/>
              <a:t>‹#›</a:t>
            </a:fld>
            <a:endParaRPr lang="en-US"/>
          </a:p>
        </p:txBody>
      </p:sp>
    </p:spTree>
    <p:extLst>
      <p:ext uri="{BB962C8B-B14F-4D97-AF65-F5344CB8AC3E}">
        <p14:creationId xmlns:p14="http://schemas.microsoft.com/office/powerpoint/2010/main" val="3115053079"/>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8618" y="434109"/>
            <a:ext cx="11526981" cy="4343272"/>
          </a:xfrm>
        </p:spPr>
        <p:txBody>
          <a:bodyPr/>
          <a:lstStyle/>
          <a:p>
            <a:r>
              <a:rPr lang="sr-Cyrl-RS" sz="2800" dirty="0">
                <a:latin typeface="Times New Roman" panose="02020603050405020304" pitchFamily="18" charset="0"/>
                <a:cs typeface="Times New Roman" panose="02020603050405020304" pitchFamily="18" charset="0"/>
              </a:rPr>
              <a:t>Предмет: Психијатрија са негом</a:t>
            </a:r>
            <a:br>
              <a:rPr lang="sr-Cyrl-RS" sz="2800" dirty="0">
                <a:latin typeface="Times New Roman" panose="02020603050405020304" pitchFamily="18" charset="0"/>
                <a:cs typeface="Times New Roman" panose="02020603050405020304" pitchFamily="18" charset="0"/>
              </a:rPr>
            </a:br>
            <a:r>
              <a:rPr lang="sr-Cyrl-RS" sz="2800" dirty="0">
                <a:latin typeface="Times New Roman" panose="02020603050405020304" pitchFamily="18" charset="0"/>
                <a:cs typeface="Times New Roman" panose="02020603050405020304" pitchFamily="18" charset="0"/>
              </a:rPr>
              <a:t>Вежбе у оквиру </a:t>
            </a:r>
            <a:r>
              <a:rPr lang="en-US" sz="2800" dirty="0">
                <a:latin typeface="Times New Roman" panose="02020603050405020304" pitchFamily="18" charset="0"/>
                <a:cs typeface="Times New Roman" panose="02020603050405020304" pitchFamily="18" charset="0"/>
              </a:rPr>
              <a:t>XV</a:t>
            </a:r>
            <a:r>
              <a:rPr lang="sr-Latn-RS" sz="2800" dirty="0">
                <a:latin typeface="Times New Roman" panose="02020603050405020304" pitchFamily="18" charset="0"/>
                <a:cs typeface="Times New Roman" panose="02020603050405020304" pitchFamily="18" charset="0"/>
              </a:rPr>
              <a:t> </a:t>
            </a:r>
            <a:r>
              <a:rPr lang="sr-Cyrl-RS" sz="2800" dirty="0">
                <a:latin typeface="Times New Roman" panose="02020603050405020304" pitchFamily="18" charset="0"/>
                <a:cs typeface="Times New Roman" panose="02020603050405020304" pitchFamily="18" charset="0"/>
              </a:rPr>
              <a:t>наставне јединице</a:t>
            </a:r>
            <a:br>
              <a:rPr lang="en-US" sz="2800" dirty="0">
                <a:latin typeface="Times New Roman" panose="02020603050405020304" pitchFamily="18" charset="0"/>
                <a:cs typeface="Times New Roman" panose="02020603050405020304" pitchFamily="18" charset="0"/>
              </a:rPr>
            </a:br>
            <a:br>
              <a:rPr lang="en-US" sz="2800" dirty="0">
                <a:latin typeface="Times New Roman" panose="02020603050405020304" pitchFamily="18" charset="0"/>
                <a:cs typeface="Times New Roman" panose="02020603050405020304" pitchFamily="18" charset="0"/>
              </a:rPr>
            </a:br>
            <a:br>
              <a:rPr lang="en-US" sz="2800" dirty="0">
                <a:latin typeface="Times New Roman" panose="02020603050405020304" pitchFamily="18" charset="0"/>
                <a:cs typeface="Times New Roman" panose="02020603050405020304" pitchFamily="18" charset="0"/>
              </a:rPr>
            </a:br>
            <a:br>
              <a:rPr lang="en-US" sz="28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УРГЕНТНА СТАЊА У ПСИХИЈАТРИЈИ</a:t>
            </a:r>
            <a:br>
              <a:rPr lang="en-US" sz="4000" dirty="0">
                <a:latin typeface="Times New Roman" panose="02020603050405020304" pitchFamily="18" charset="0"/>
                <a:cs typeface="Times New Roman" panose="02020603050405020304" pitchFamily="18" charset="0"/>
              </a:rPr>
            </a:br>
            <a:r>
              <a:rPr lang="sr-Cyrl-RS" sz="4000" dirty="0">
                <a:latin typeface="Times New Roman" panose="02020603050405020304" pitchFamily="18" charset="0"/>
                <a:cs typeface="Times New Roman" panose="02020603050405020304" pitchFamily="18" charset="0"/>
              </a:rPr>
              <a:t> (Приказ случаја)</a:t>
            </a:r>
            <a:br>
              <a:rPr lang="en-US" dirty="0"/>
            </a:br>
            <a:endParaRPr lang="en-US" dirty="0"/>
          </a:p>
        </p:txBody>
      </p:sp>
      <p:sp>
        <p:nvSpPr>
          <p:cNvPr id="3" name="Subtitle 2"/>
          <p:cNvSpPr>
            <a:spLocks noGrp="1"/>
          </p:cNvSpPr>
          <p:nvPr>
            <p:ph type="subTitle" idx="1"/>
          </p:nvPr>
        </p:nvSpPr>
        <p:spPr>
          <a:xfrm>
            <a:off x="7813963" y="5682031"/>
            <a:ext cx="4195569" cy="861420"/>
          </a:xfrm>
        </p:spPr>
        <p:txBody>
          <a:bodyPr>
            <a:normAutofit fontScale="85000" lnSpcReduction="10000"/>
          </a:bodyPr>
          <a:lstStyle/>
          <a:p>
            <a:r>
              <a:rPr lang="sr-Cyrl-RS" b="1" cap="none" dirty="0">
                <a:solidFill>
                  <a:srgbClr val="FFC000"/>
                </a:solidFill>
                <a:latin typeface="Times New Roman" panose="02020603050405020304" pitchFamily="18" charset="0"/>
                <a:cs typeface="Times New Roman" panose="02020603050405020304" pitchFamily="18" charset="0"/>
              </a:rPr>
              <a:t>доц. др сци. </a:t>
            </a:r>
            <a:r>
              <a:rPr lang="sr-Cyrl-RS" b="1" cap="none">
                <a:solidFill>
                  <a:srgbClr val="FFC000"/>
                </a:solidFill>
                <a:latin typeface="Times New Roman" panose="02020603050405020304" pitchFamily="18" charset="0"/>
                <a:cs typeface="Times New Roman" panose="02020603050405020304" pitchFamily="18" charset="0"/>
              </a:rPr>
              <a:t>мед. </a:t>
            </a:r>
            <a:r>
              <a:rPr lang="en-US" b="1" cap="none" dirty="0">
                <a:solidFill>
                  <a:srgbClr val="FFC000"/>
                </a:solidFill>
                <a:latin typeface="Times New Roman" panose="02020603050405020304" pitchFamily="18" charset="0"/>
                <a:cs typeface="Times New Roman" panose="02020603050405020304" pitchFamily="18" charset="0"/>
              </a:rPr>
              <a:t>M</a:t>
            </a:r>
            <a:r>
              <a:rPr lang="sr-Cyrl-RS" b="1" cap="none" dirty="0">
                <a:solidFill>
                  <a:srgbClr val="FFC000"/>
                </a:solidFill>
                <a:latin typeface="Times New Roman" panose="02020603050405020304" pitchFamily="18" charset="0"/>
                <a:cs typeface="Times New Roman" panose="02020603050405020304" pitchFamily="18" charset="0"/>
              </a:rPr>
              <a:t>илица Боровчанин</a:t>
            </a:r>
            <a:endParaRPr lang="en-US" b="1" cap="none" dirty="0">
              <a:solidFill>
                <a:srgbClr val="FFC000"/>
              </a:solidFill>
              <a:latin typeface="Times New Roman" panose="02020603050405020304" pitchFamily="18" charset="0"/>
              <a:cs typeface="Times New Roman" panose="02020603050405020304" pitchFamily="18" charset="0"/>
            </a:endParaRPr>
          </a:p>
          <a:p>
            <a:r>
              <a:rPr lang="sr-Cyrl-RS" b="1" cap="none" dirty="0">
                <a:solidFill>
                  <a:srgbClr val="FFC000"/>
                </a:solidFill>
                <a:latin typeface="Times New Roman" panose="02020603050405020304" pitchFamily="18" charset="0"/>
                <a:cs typeface="Times New Roman" panose="02020603050405020304" pitchFamily="18" charset="0"/>
              </a:rPr>
              <a:t>асс. др сци. мед.  Данијела Д. Ђоковић</a:t>
            </a:r>
            <a:endParaRPr lang="en-US" b="1" cap="none" dirty="0">
              <a:solidFill>
                <a:srgbClr val="FFC000"/>
              </a:solidFill>
              <a:latin typeface="Times New Roman" panose="02020603050405020304" pitchFamily="18" charset="0"/>
              <a:cs typeface="Times New Roman" panose="02020603050405020304" pitchFamily="18" charset="0"/>
            </a:endParaRPr>
          </a:p>
          <a:p>
            <a:endParaRPr lang="en-US" dirty="0">
              <a:solidFill>
                <a:srgbClr val="FFC000"/>
              </a:solidFill>
            </a:endParaRPr>
          </a:p>
        </p:txBody>
      </p:sp>
      <p:pic>
        <p:nvPicPr>
          <p:cNvPr id="1026" name="Picture 2" descr="http://ritamgrada.rs/kragujevac/wp-content/uploads/2012/12/fakultet-medicinskih-nauk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59989" y="5682031"/>
            <a:ext cx="1026775" cy="770081"/>
          </a:xfrm>
          <a:prstGeom prst="rect">
            <a:avLst/>
          </a:prstGeom>
          <a:noFill/>
          <a:extLst>
            <a:ext uri="{909E8E84-426E-40DD-AFC4-6F175D3DCCD1}">
              <a14:hiddenFill xmlns:a14="http://schemas.microsoft.com/office/drawing/2010/main">
                <a:solidFill>
                  <a:srgbClr val="FFFFFF"/>
                </a:solidFill>
              </a14:hiddenFill>
            </a:ext>
          </a:extLst>
        </p:spPr>
      </p:pic>
      <p:sp>
        <p:nvSpPr>
          <p:cNvPr id="5" name="Subtitle 2"/>
          <p:cNvSpPr txBox="1">
            <a:spLocks/>
          </p:cNvSpPr>
          <p:nvPr/>
        </p:nvSpPr>
        <p:spPr>
          <a:xfrm>
            <a:off x="4738868" y="6437746"/>
            <a:ext cx="1731408" cy="420254"/>
          </a:xfrm>
          <a:prstGeom prst="rect">
            <a:avLst/>
          </a:prstGeom>
        </p:spPr>
        <p:txBody>
          <a:bodyPr vert="horz" lIns="91440" tIns="45720" rIns="91440" bIns="45720" rtlCol="0" anchor="t">
            <a:normAutofit fontScale="62500" lnSpcReduction="20000"/>
          </a:bodyPr>
          <a:lstStyle>
            <a:lvl1pPr marL="0" indent="0" algn="l" defTabSz="457200" rtl="0" eaLnBrk="1" latinLnBrk="0" hangingPunct="1">
              <a:spcBef>
                <a:spcPts val="1000"/>
              </a:spcBef>
              <a:spcAft>
                <a:spcPts val="0"/>
              </a:spcAft>
              <a:buClr>
                <a:schemeClr val="bg2">
                  <a:lumMod val="40000"/>
                  <a:lumOff val="60000"/>
                </a:schemeClr>
              </a:buClr>
              <a:buSzPct val="80000"/>
              <a:buFont typeface="Wingdings 3" charset="2"/>
              <a:buNone/>
              <a:defRPr sz="2000" b="0" i="0" kern="1200" cap="all">
                <a:solidFill>
                  <a:schemeClr val="bg2">
                    <a:lumMod val="40000"/>
                    <a:lumOff val="60000"/>
                  </a:schemeClr>
                </a:solidFill>
                <a:latin typeface="+mj-lt"/>
                <a:ea typeface="+mj-ea"/>
                <a:cs typeface="+mj-cs"/>
              </a:defRPr>
            </a:lvl1pPr>
            <a:lvl2pPr marL="4572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800" b="0" i="0" kern="1200">
                <a:solidFill>
                  <a:schemeClr val="tx1">
                    <a:tint val="75000"/>
                  </a:schemeClr>
                </a:solidFill>
                <a:latin typeface="+mj-lt"/>
                <a:ea typeface="+mj-ea"/>
                <a:cs typeface="+mj-cs"/>
              </a:defRPr>
            </a:lvl2pPr>
            <a:lvl3pPr marL="9144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600" b="0" i="0" kern="1200">
                <a:solidFill>
                  <a:schemeClr val="tx1">
                    <a:tint val="75000"/>
                  </a:schemeClr>
                </a:solidFill>
                <a:latin typeface="+mj-lt"/>
                <a:ea typeface="+mj-ea"/>
                <a:cs typeface="+mj-cs"/>
              </a:defRPr>
            </a:lvl3pPr>
            <a:lvl4pPr marL="13716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4pPr>
            <a:lvl5pPr marL="18288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5pPr>
            <a:lvl6pPr marL="22860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6pPr>
            <a:lvl7pPr marL="27432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7pPr>
            <a:lvl8pPr marL="32004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8pPr>
            <a:lvl9pPr marL="36576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9pPr>
          </a:lstStyle>
          <a:p>
            <a:r>
              <a:rPr lang="sr-Cyrl-RS" b="1" dirty="0">
                <a:latin typeface="Times New Roman" panose="02020603050405020304" pitchFamily="18" charset="0"/>
                <a:cs typeface="Times New Roman" panose="02020603050405020304" pitchFamily="18" charset="0"/>
              </a:rPr>
              <a:t>Крагујевац, </a:t>
            </a:r>
            <a:r>
              <a:rPr lang="en-US" b="1" dirty="0">
                <a:latin typeface="Times New Roman" panose="02020603050405020304" pitchFamily="18" charset="0"/>
                <a:cs typeface="Times New Roman" panose="02020603050405020304" pitchFamily="18" charset="0"/>
              </a:rPr>
              <a:t>2020.</a:t>
            </a:r>
          </a:p>
          <a:p>
            <a:endParaRPr lang="en-US" dirty="0"/>
          </a:p>
        </p:txBody>
      </p:sp>
    </p:spTree>
    <p:extLst>
      <p:ext uri="{BB962C8B-B14F-4D97-AF65-F5344CB8AC3E}">
        <p14:creationId xmlns:p14="http://schemas.microsoft.com/office/powerpoint/2010/main" val="3626478846"/>
      </p:ext>
    </p:extLst>
  </p:cSld>
  <p:clrMapOvr>
    <a:masterClrMapping/>
  </p:clrMapOvr>
  <mc:AlternateContent xmlns:mc="http://schemas.openxmlformats.org/markup-compatibility/2006" xmlns:p14="http://schemas.microsoft.com/office/powerpoint/2010/main">
    <mc:Choice Requires="p14">
      <p:transition spd="slow" p14:dur="2000" advTm="9185"/>
    </mc:Choice>
    <mc:Fallback xmlns="">
      <p:transition spd="slow" advTm="9185"/>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sz="4000" dirty="0">
                <a:latin typeface="Times New Roman" panose="02020603050405020304" pitchFamily="18" charset="0"/>
                <a:cs typeface="Times New Roman" panose="02020603050405020304" pitchFamily="18" charset="0"/>
              </a:rPr>
              <a:t>Психички статус</a:t>
            </a:r>
            <a:endParaRPr lang="en-US" sz="4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03312" y="2052918"/>
            <a:ext cx="9924906" cy="4195481"/>
          </a:xfrm>
        </p:spPr>
        <p:txBody>
          <a:bodyPr/>
          <a:lstStyle/>
          <a:p>
            <a:pPr marL="0" indent="0" algn="just">
              <a:buNone/>
            </a:pPr>
            <a:r>
              <a:rPr lang="sr-Cyrl-RS" sz="2400" dirty="0">
                <a:latin typeface="Times New Roman" panose="02020603050405020304" pitchFamily="18" charset="0"/>
                <a:cs typeface="Times New Roman" panose="02020603050405020304" pitchFamily="18" charset="0"/>
              </a:rPr>
              <a:t>	У садржају мишљења продукује параноидно структуриране сумануте идеје односа и персекуције. Дисфоричан, са израженом дисконтролом импулса и понашања, што резултира манифестацијом вербалне и физичке агресивности према окружењу. Увид у сопствено стање је компромитован, а понашање према окружењу некритично. Нема увид у потребу за лечењем, одбија хоспитализацију, због чега је хоспитализован против своје воље, а због процене да може бити опасан по сопствену личност и окружење.</a:t>
            </a:r>
            <a:endParaRPr lang="en-US" sz="2400" dirty="0">
              <a:latin typeface="Times New Roman" panose="02020603050405020304" pitchFamily="18" charset="0"/>
              <a:cs typeface="Times New Roman" panose="02020603050405020304" pitchFamily="18" charset="0"/>
            </a:endParaRPr>
          </a:p>
          <a:p>
            <a:endParaRPr lang="en-US" dirty="0"/>
          </a:p>
          <a:p>
            <a:endParaRPr lang="en-US" dirty="0"/>
          </a:p>
        </p:txBody>
      </p:sp>
    </p:spTree>
    <p:extLst>
      <p:ext uri="{BB962C8B-B14F-4D97-AF65-F5344CB8AC3E}">
        <p14:creationId xmlns:p14="http://schemas.microsoft.com/office/powerpoint/2010/main" val="2237100994"/>
      </p:ext>
    </p:extLst>
  </p:cSld>
  <p:clrMapOvr>
    <a:masterClrMapping/>
  </p:clrMapOvr>
  <mc:AlternateContent xmlns:mc="http://schemas.openxmlformats.org/markup-compatibility/2006" xmlns:p14="http://schemas.microsoft.com/office/powerpoint/2010/main">
    <mc:Choice Requires="p14">
      <p:transition spd="slow" p14:dur="2000" advTm="35004"/>
    </mc:Choice>
    <mc:Fallback xmlns="">
      <p:transition spd="slow" advTm="35004"/>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1551710"/>
            <a:ext cx="10072688" cy="4696690"/>
          </a:xfrm>
        </p:spPr>
        <p:txBody>
          <a:bodyPr/>
          <a:lstStyle/>
          <a:p>
            <a:pPr marL="0" indent="0" algn="just">
              <a:buNone/>
            </a:pPr>
            <a:r>
              <a:rPr lang="sr-Cyrl-RS" dirty="0">
                <a:latin typeface="Times New Roman" panose="02020603050405020304" pitchFamily="18" charset="0"/>
                <a:cs typeface="Times New Roman" panose="02020603050405020304" pitchFamily="18" charset="0"/>
              </a:rPr>
              <a:t>	</a:t>
            </a:r>
            <a:r>
              <a:rPr lang="sr-Cyrl-RS" sz="2400" dirty="0">
                <a:latin typeface="Times New Roman" panose="02020603050405020304" pitchFamily="18" charset="0"/>
                <a:cs typeface="Times New Roman" panose="02020603050405020304" pitchFamily="18" charset="0"/>
              </a:rPr>
              <a:t>Р.П. је пацијент који уназад петнаест година болује од психозе из круга схизофреније. У фази погоршања болести испољио је физичку агресивност према мајци-напао је мајку ножем, због чега је уз асистенцију СХМП и МУП-а хоспитализован на Клиници за психијатрију. </a:t>
            </a:r>
            <a:endParaRPr lang="en-US" sz="2400" dirty="0">
              <a:latin typeface="Times New Roman" panose="02020603050405020304" pitchFamily="18" charset="0"/>
              <a:cs typeface="Times New Roman" panose="02020603050405020304" pitchFamily="18" charset="0"/>
            </a:endParaRPr>
          </a:p>
          <a:p>
            <a:pPr marL="0" indent="0" algn="just">
              <a:buNone/>
            </a:pPr>
            <a:endParaRPr lang="sr-Cyrl-RS" sz="2400" dirty="0">
              <a:latin typeface="Times New Roman" panose="02020603050405020304" pitchFamily="18" charset="0"/>
              <a:cs typeface="Times New Roman" panose="02020603050405020304" pitchFamily="18" charset="0"/>
            </a:endParaRPr>
          </a:p>
          <a:p>
            <a:pPr marL="0" indent="0" algn="just">
              <a:buNone/>
            </a:pPr>
            <a:r>
              <a:rPr lang="sr-Cyrl-RS" sz="2400" dirty="0">
                <a:latin typeface="Times New Roman" panose="02020603050405020304" pitchFamily="18" charset="0"/>
                <a:cs typeface="Times New Roman" panose="02020603050405020304" pitchFamily="18" charset="0"/>
              </a:rPr>
              <a:t>	У време пријема Р.П. је био без увида у своје стање и потребу за лечењем, испољавао је некритично понашање према окружењу, због чега је хоспитализован по судској процедури за присилну хоспитализацију. Одмах по пријему смештен је јединицу интензивне неге због потребе за континуираним  надзором. </a:t>
            </a:r>
            <a:endParaRPr lang="en-US" sz="2400" dirty="0">
              <a:latin typeface="Times New Roman" panose="02020603050405020304" pitchFamily="18" charset="0"/>
              <a:cs typeface="Times New Roman" panose="02020603050405020304" pitchFamily="18" charset="0"/>
            </a:endParaRPr>
          </a:p>
          <a:p>
            <a:pPr marL="0" indent="0">
              <a:buNone/>
            </a:pPr>
            <a:endParaRPr lang="en-US" dirty="0"/>
          </a:p>
        </p:txBody>
      </p:sp>
      <p:sp>
        <p:nvSpPr>
          <p:cNvPr id="4" name="Title 1"/>
          <p:cNvSpPr txBox="1">
            <a:spLocks/>
          </p:cNvSpPr>
          <p:nvPr/>
        </p:nvSpPr>
        <p:spPr>
          <a:xfrm>
            <a:off x="798511" y="605118"/>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sr-Cyrl-RS" sz="4000" dirty="0">
                <a:latin typeface="Times New Roman" panose="02020603050405020304" pitchFamily="18" charset="0"/>
                <a:cs typeface="Times New Roman" panose="02020603050405020304" pitchFamily="18" charset="0"/>
              </a:rPr>
              <a:t>Резиме</a:t>
            </a:r>
            <a:endParaRPr lang="en-US"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52166395"/>
      </p:ext>
    </p:extLst>
  </p:cSld>
  <p:clrMapOvr>
    <a:masterClrMapping/>
  </p:clrMapOvr>
  <mc:AlternateContent xmlns:mc="http://schemas.openxmlformats.org/markup-compatibility/2006" xmlns:p14="http://schemas.microsoft.com/office/powerpoint/2010/main">
    <mc:Choice Requires="p14">
      <p:transition spd="slow" p14:dur="2000" advTm="41943"/>
    </mc:Choice>
    <mc:Fallback xmlns="">
      <p:transition spd="slow" advTm="41943"/>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8183" y="2235336"/>
            <a:ext cx="5708507" cy="1400530"/>
          </a:xfrm>
        </p:spPr>
        <p:txBody>
          <a:bodyPr/>
          <a:lstStyle/>
          <a:p>
            <a:r>
              <a:rPr lang="sr-Cyrl-RS" dirty="0">
                <a:latin typeface="Times New Roman" panose="02020603050405020304" pitchFamily="18" charset="0"/>
                <a:cs typeface="Times New Roman" panose="02020603050405020304" pitchFamily="18" charset="0"/>
              </a:rPr>
              <a:t>ХВАЛА НА ПАЖЊИ!!!</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00578227"/>
      </p:ext>
    </p:extLst>
  </p:cSld>
  <p:clrMapOvr>
    <a:masterClrMapping/>
  </p:clrMapOvr>
  <mc:AlternateContent xmlns:mc="http://schemas.openxmlformats.org/markup-compatibility/2006" xmlns:p14="http://schemas.microsoft.com/office/powerpoint/2010/main">
    <mc:Choice Requires="p14">
      <p:transition spd="slow" p14:dur="2000" advTm="3540"/>
    </mc:Choice>
    <mc:Fallback xmlns="">
      <p:transition spd="slow" advTm="354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2" y="452718"/>
            <a:ext cx="7703562" cy="960446"/>
          </a:xfrm>
        </p:spPr>
        <p:txBody>
          <a:bodyPr/>
          <a:lstStyle/>
          <a:p>
            <a:r>
              <a:rPr lang="sr-Cyrl-RS" sz="4000" dirty="0">
                <a:latin typeface="Times New Roman" panose="02020603050405020304" pitchFamily="18" charset="0"/>
                <a:cs typeface="Times New Roman" panose="02020603050405020304" pitchFamily="18" charset="0"/>
              </a:rPr>
              <a:t>Приказ случаја</a:t>
            </a:r>
            <a:endParaRPr lang="en-US" sz="4000" dirty="0"/>
          </a:p>
        </p:txBody>
      </p:sp>
      <p:sp>
        <p:nvSpPr>
          <p:cNvPr id="3" name="Content Placeholder 2"/>
          <p:cNvSpPr>
            <a:spLocks noGrp="1"/>
          </p:cNvSpPr>
          <p:nvPr>
            <p:ph idx="1"/>
          </p:nvPr>
        </p:nvSpPr>
        <p:spPr>
          <a:xfrm>
            <a:off x="1103312" y="1219200"/>
            <a:ext cx="10562215" cy="5029199"/>
          </a:xfrm>
        </p:spPr>
        <p:txBody>
          <a:bodyPr>
            <a:normAutofit/>
          </a:bodyPr>
          <a:lstStyle/>
          <a:p>
            <a:pPr marL="0" indent="0">
              <a:buNone/>
            </a:pPr>
            <a:r>
              <a:rPr lang="sr-Cyrl-RS" dirty="0"/>
              <a:t> </a:t>
            </a:r>
            <a:endParaRPr lang="en-US" dirty="0"/>
          </a:p>
          <a:p>
            <a:r>
              <a:rPr lang="sr-Cyrl-RS" dirty="0">
                <a:latin typeface="Times New Roman" panose="02020603050405020304" pitchFamily="18" charset="0"/>
                <a:cs typeface="Times New Roman" panose="02020603050405020304" pitchFamily="18" charset="0"/>
              </a:rPr>
              <a:t>Р.П. стар 34 године, по занимању техничар за расхладне уређаје, није ожењен, нема децу, није запослен. Живи у породичној заједници са родитељима у Крагујевцу. </a:t>
            </a:r>
          </a:p>
          <a:p>
            <a:r>
              <a:rPr lang="sr-Cyrl-RS" b="1" dirty="0">
                <a:latin typeface="Times New Roman" panose="02020603050405020304" pitchFamily="18" charset="0"/>
                <a:cs typeface="Times New Roman" panose="02020603050405020304" pitchFamily="18" charset="0"/>
              </a:rPr>
              <a:t>Шеста психијатријска хоспитализација</a:t>
            </a:r>
            <a:r>
              <a:rPr lang="sr-Cyrl-RS" dirty="0">
                <a:latin typeface="Times New Roman" panose="02020603050405020304" pitchFamily="18" charset="0"/>
                <a:cs typeface="Times New Roman" panose="02020603050405020304" pitchFamily="18" charset="0"/>
              </a:rPr>
              <a:t> на Клиници за психијатрију КЦ Крагујевац и у животу пацијента. Долази у пратњи СХМП , МУП-а и родитеља.</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sr-Cyrl-RS" b="1" u="sng" dirty="0">
                <a:latin typeface="Times New Roman" panose="02020603050405020304" pitchFamily="18" charset="0"/>
                <a:cs typeface="Times New Roman" panose="02020603050405020304" pitchFamily="18" charset="0"/>
              </a:rPr>
              <a:t>Главне тегобе</a:t>
            </a:r>
            <a:r>
              <a:rPr lang="sr-Cyrl-RS" b="1" dirty="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marL="0" indent="0">
              <a:buNone/>
            </a:pPr>
            <a:r>
              <a:rPr lang="sr-Cyrl-RS" dirty="0">
                <a:latin typeface="Times New Roman" panose="02020603050405020304" pitchFamily="18" charset="0"/>
                <a:cs typeface="Times New Roman" panose="02020603050405020304" pitchFamily="18" charset="0"/>
              </a:rPr>
              <a:t>	Уназад 7 дана је узнемирен, неповезано прича, говори да му људи из комшилука ,,бацају чини,, , испољава вербалну и физичку агресивност према родитељима...пре него што су родитељи позвали СХМП, претио је ножем мајци да ће је убити, јер није његова мајка...говори да  има натприродне моћи...одбија да пије прописане лекове...</a:t>
            </a:r>
            <a:endParaRPr lang="en-US"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420883777"/>
      </p:ext>
    </p:extLst>
  </p:cSld>
  <p:clrMapOvr>
    <a:masterClrMapping/>
  </p:clrMapOvr>
  <mc:AlternateContent xmlns:mc="http://schemas.openxmlformats.org/markup-compatibility/2006" xmlns:p14="http://schemas.microsoft.com/office/powerpoint/2010/main">
    <mc:Choice Requires="p14">
      <p:transition spd="slow" p14:dur="2000" advTm="53065"/>
    </mc:Choice>
    <mc:Fallback xmlns="">
      <p:transition spd="slow" advTm="53065"/>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sz="4000" dirty="0">
                <a:latin typeface="Times New Roman" panose="02020603050405020304" pitchFamily="18" charset="0"/>
                <a:cs typeface="Times New Roman" panose="02020603050405020304" pitchFamily="18" charset="0"/>
              </a:rPr>
              <a:t>Садашња болест</a:t>
            </a:r>
            <a:br>
              <a:rPr lang="en-US" dirty="0"/>
            </a:br>
            <a:endParaRPr lang="en-US" dirty="0"/>
          </a:p>
        </p:txBody>
      </p:sp>
      <p:sp>
        <p:nvSpPr>
          <p:cNvPr id="3" name="Content Placeholder 2"/>
          <p:cNvSpPr>
            <a:spLocks noGrp="1"/>
          </p:cNvSpPr>
          <p:nvPr>
            <p:ph idx="1"/>
          </p:nvPr>
        </p:nvSpPr>
        <p:spPr>
          <a:xfrm>
            <a:off x="1103312" y="1403928"/>
            <a:ext cx="9998797" cy="4844472"/>
          </a:xfrm>
        </p:spPr>
        <p:txBody>
          <a:bodyPr>
            <a:normAutofit/>
          </a:bodyPr>
          <a:lstStyle/>
          <a:p>
            <a:pPr marL="0" indent="0" algn="just">
              <a:buNone/>
            </a:pPr>
            <a:r>
              <a:rPr lang="sr-Cyrl-RS" dirty="0">
                <a:latin typeface="Times New Roman" panose="02020603050405020304" pitchFamily="18" charset="0"/>
                <a:cs typeface="Times New Roman" panose="02020603050405020304" pitchFamily="18" charset="0"/>
              </a:rPr>
              <a:t>	Прве измене у понашању појавиле су се на крају четвртог разреда средње школе. Родитељи су приметили да се повлачи, постајао је некомуникативан, време је углавном проводио у својој соби... до тада одличан ђак, нагло је попустио у школи...временом је почео да изговара чудне речи, чије значење родитељи нису разумели, причао је сам са собом, загледао се у огледалу...говорио је да га људи чудно гледају на улици, да причају о њему...дешавало се да се безразложно смешка...</a:t>
            </a:r>
          </a:p>
          <a:p>
            <a:pPr marL="0" indent="0" algn="just">
              <a:buNone/>
            </a:pPr>
            <a:endParaRPr lang="sr-Cyrl-RS" dirty="0">
              <a:latin typeface="Times New Roman" panose="02020603050405020304" pitchFamily="18" charset="0"/>
              <a:cs typeface="Times New Roman" panose="02020603050405020304" pitchFamily="18" charset="0"/>
            </a:endParaRPr>
          </a:p>
          <a:p>
            <a:pPr marL="0" indent="0" algn="just">
              <a:buNone/>
            </a:pPr>
            <a:endParaRPr lang="sr-Cyrl-RS" dirty="0">
              <a:latin typeface="Times New Roman" panose="02020603050405020304" pitchFamily="18" charset="0"/>
              <a:cs typeface="Times New Roman" panose="02020603050405020304" pitchFamily="18" charset="0"/>
            </a:endParaRPr>
          </a:p>
          <a:p>
            <a:pPr marL="0" indent="0" algn="just">
              <a:buNone/>
            </a:pPr>
            <a:r>
              <a:rPr lang="sr-Cyrl-RS" b="1" dirty="0">
                <a:latin typeface="Times New Roman" panose="02020603050405020304" pitchFamily="18" charset="0"/>
                <a:cs typeface="Times New Roman" panose="02020603050405020304" pitchFamily="18" charset="0"/>
              </a:rPr>
              <a:t>	</a:t>
            </a:r>
            <a:r>
              <a:rPr lang="sr-Cyrl-RS" b="1" u="sng" dirty="0">
                <a:latin typeface="Times New Roman" panose="02020603050405020304" pitchFamily="18" charset="0"/>
                <a:cs typeface="Times New Roman" panose="02020603050405020304" pitchFamily="18" charset="0"/>
              </a:rPr>
              <a:t>Прва хоспитализација</a:t>
            </a:r>
            <a:r>
              <a:rPr lang="sr-Cyrl-RS" b="1" dirty="0">
                <a:latin typeface="Times New Roman" panose="02020603050405020304" pitchFamily="18" charset="0"/>
                <a:cs typeface="Times New Roman" panose="02020603050405020304" pitchFamily="18" charset="0"/>
              </a:rPr>
              <a:t> </a:t>
            </a:r>
            <a:r>
              <a:rPr lang="sr-Cyrl-RS" dirty="0">
                <a:latin typeface="Times New Roman" panose="02020603050405020304" pitchFamily="18" charset="0"/>
                <a:cs typeface="Times New Roman" panose="02020603050405020304" pitchFamily="18" charset="0"/>
              </a:rPr>
              <a:t>на Клиници за психијатрију КЦ Крагујевац реализована је након што је испољио агресивност према комшији, покушавајући да га удари песницом, називајући га ђаволом.</a:t>
            </a:r>
            <a:endParaRPr lang="en-US"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890798211"/>
      </p:ext>
    </p:extLst>
  </p:cSld>
  <p:clrMapOvr>
    <a:masterClrMapping/>
  </p:clrMapOvr>
  <mc:AlternateContent xmlns:mc="http://schemas.openxmlformats.org/markup-compatibility/2006" xmlns:p14="http://schemas.microsoft.com/office/powerpoint/2010/main">
    <mc:Choice Requires="p14">
      <p:transition spd="slow" p14:dur="2000" advTm="49659"/>
    </mc:Choice>
    <mc:Fallback xmlns="">
      <p:transition spd="slow" advTm="49659"/>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1533236"/>
            <a:ext cx="8946541" cy="4715163"/>
          </a:xfrm>
        </p:spPr>
        <p:txBody>
          <a:bodyPr/>
          <a:lstStyle/>
          <a:p>
            <a:pPr marL="0" indent="0" algn="just">
              <a:buNone/>
            </a:pPr>
            <a:r>
              <a:rPr lang="sr-Cyrl-RS" dirty="0">
                <a:latin typeface="Times New Roman" panose="02020603050405020304" pitchFamily="18" charset="0"/>
                <a:cs typeface="Times New Roman" panose="02020603050405020304" pitchFamily="18" charset="0"/>
              </a:rPr>
              <a:t>	Након прве хоспитализације, веома брзо је уследио други болнички третман, једним делом и због тога, што је по изласку из болнице одбијао да пије прописане лекове. </a:t>
            </a:r>
          </a:p>
          <a:p>
            <a:pPr marL="0" indent="0" algn="just">
              <a:buNone/>
            </a:pPr>
            <a:endParaRPr lang="sr-Cyrl-RS" dirty="0">
              <a:latin typeface="Times New Roman" panose="02020603050405020304" pitchFamily="18" charset="0"/>
              <a:cs typeface="Times New Roman" panose="02020603050405020304" pitchFamily="18" charset="0"/>
            </a:endParaRPr>
          </a:p>
          <a:p>
            <a:pPr marL="0" indent="0" algn="just">
              <a:buNone/>
            </a:pPr>
            <a:r>
              <a:rPr lang="sr-Cyrl-RS" b="1" dirty="0">
                <a:latin typeface="Times New Roman" panose="02020603050405020304" pitchFamily="18" charset="0"/>
                <a:cs typeface="Times New Roman" panose="02020603050405020304" pitchFamily="18" charset="0"/>
              </a:rPr>
              <a:t>	</a:t>
            </a:r>
            <a:r>
              <a:rPr lang="sr-Cyrl-RS" b="1" u="sng" dirty="0">
                <a:latin typeface="Times New Roman" panose="02020603050405020304" pitchFamily="18" charset="0"/>
                <a:cs typeface="Times New Roman" panose="02020603050405020304" pitchFamily="18" charset="0"/>
              </a:rPr>
              <a:t>Други хоспитални третман </a:t>
            </a:r>
            <a:r>
              <a:rPr lang="sr-Cyrl-RS" dirty="0">
                <a:latin typeface="Times New Roman" panose="02020603050405020304" pitchFamily="18" charset="0"/>
                <a:cs typeface="Times New Roman" panose="02020603050405020304" pitchFamily="18" charset="0"/>
              </a:rPr>
              <a:t>уследио је два месеца после првог болничког лечења, хоспитализован је уз асистенцију СХМП и МУП-а (скинуо се наг, сишао у центар града, када је неко од пролазника позвао СХМП). </a:t>
            </a:r>
          </a:p>
          <a:p>
            <a:pPr algn="just"/>
            <a:endParaRPr lang="sr-Cyrl-RS" dirty="0">
              <a:latin typeface="Times New Roman" panose="02020603050405020304" pitchFamily="18" charset="0"/>
              <a:cs typeface="Times New Roman" panose="02020603050405020304" pitchFamily="18" charset="0"/>
            </a:endParaRPr>
          </a:p>
          <a:p>
            <a:pPr marL="0" indent="0" algn="just">
              <a:buNone/>
            </a:pPr>
            <a:r>
              <a:rPr lang="sr-Cyrl-RS" dirty="0">
                <a:latin typeface="Times New Roman" panose="02020603050405020304" pitchFamily="18" charset="0"/>
                <a:cs typeface="Times New Roman" panose="02020603050405020304" pitchFamily="18" charset="0"/>
              </a:rPr>
              <a:t>	У периоду од почетка болести, па до шесте по реду хоспитализације, време је углавном проводио неконструктивно, без иницвијативе и могућности да се радно организује, незаинтересован за збивања у окружењу, без потребе за блиским људским контактом.</a:t>
            </a:r>
            <a:endParaRPr lang="en-US" dirty="0">
              <a:latin typeface="Times New Roman" panose="02020603050405020304" pitchFamily="18" charset="0"/>
              <a:cs typeface="Times New Roman" panose="02020603050405020304" pitchFamily="18" charset="0"/>
            </a:endParaRPr>
          </a:p>
          <a:p>
            <a:endParaRPr lang="en-US" dirty="0"/>
          </a:p>
        </p:txBody>
      </p:sp>
      <p:sp>
        <p:nvSpPr>
          <p:cNvPr id="4" name="Title 1"/>
          <p:cNvSpPr>
            <a:spLocks noGrp="1"/>
          </p:cNvSpPr>
          <p:nvPr>
            <p:ph type="title"/>
          </p:nvPr>
        </p:nvSpPr>
        <p:spPr>
          <a:xfrm>
            <a:off x="646111" y="452718"/>
            <a:ext cx="9404723" cy="1400530"/>
          </a:xfrm>
        </p:spPr>
        <p:txBody>
          <a:bodyPr/>
          <a:lstStyle/>
          <a:p>
            <a:r>
              <a:rPr lang="sr-Cyrl-RS" sz="4000" dirty="0">
                <a:latin typeface="Times New Roman" panose="02020603050405020304" pitchFamily="18" charset="0"/>
                <a:cs typeface="Times New Roman" panose="02020603050405020304" pitchFamily="18" charset="0"/>
              </a:rPr>
              <a:t>Садашња болест</a:t>
            </a:r>
            <a:br>
              <a:rPr lang="en-US" dirty="0"/>
            </a:br>
            <a:endParaRPr lang="en-US" dirty="0"/>
          </a:p>
        </p:txBody>
      </p:sp>
    </p:spTree>
    <p:extLst>
      <p:ext uri="{BB962C8B-B14F-4D97-AF65-F5344CB8AC3E}">
        <p14:creationId xmlns:p14="http://schemas.microsoft.com/office/powerpoint/2010/main" val="3895877512"/>
      </p:ext>
    </p:extLst>
  </p:cSld>
  <p:clrMapOvr>
    <a:masterClrMapping/>
  </p:clrMapOvr>
  <mc:AlternateContent xmlns:mc="http://schemas.openxmlformats.org/markup-compatibility/2006" xmlns:p14="http://schemas.microsoft.com/office/powerpoint/2010/main">
    <mc:Choice Requires="p14">
      <p:transition spd="slow" p14:dur="2000" advTm="45711"/>
    </mc:Choice>
    <mc:Fallback xmlns="">
      <p:transition spd="slow" advTm="45711"/>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1690256"/>
            <a:ext cx="8946541" cy="4558144"/>
          </a:xfrm>
        </p:spPr>
        <p:txBody>
          <a:bodyPr/>
          <a:lstStyle/>
          <a:p>
            <a:pPr marL="0" indent="0" algn="just">
              <a:buNone/>
            </a:pPr>
            <a:r>
              <a:rPr lang="sr-Cyrl-RS" dirty="0">
                <a:latin typeface="Times New Roman" panose="02020603050405020304" pitchFamily="18" charset="0"/>
                <a:cs typeface="Times New Roman" panose="02020603050405020304" pitchFamily="18" charset="0"/>
              </a:rPr>
              <a:t>	Родитељи дају податак да нема пријатеље, прекинуо је да контактира са свим друговима и другарицама из средље школе, увек је резервисан према особама из комшилука. И када редовно узима лекове нема иницијативу да се радно ангажује. </a:t>
            </a:r>
          </a:p>
          <a:p>
            <a:pPr marL="0" indent="0" algn="just">
              <a:buNone/>
            </a:pPr>
            <a:r>
              <a:rPr lang="sr-Cyrl-RS" dirty="0">
                <a:latin typeface="Times New Roman" panose="02020603050405020304" pitchFamily="18" charset="0"/>
                <a:cs typeface="Times New Roman" panose="02020603050405020304" pitchFamily="18" charset="0"/>
              </a:rPr>
              <a:t>	Занима се за религију, некада се дешава да свакодневно иде у цркву, где остаје дуже време. Пошто су свештеници приметили да се чудно понаша, у смислу да често прича сам са собом, прави чудне гримасе, обавестили су родитеље. </a:t>
            </a:r>
          </a:p>
          <a:p>
            <a:pPr marL="0" indent="0" algn="just">
              <a:buNone/>
            </a:pPr>
            <a:r>
              <a:rPr lang="sr-Cyrl-RS" dirty="0">
                <a:latin typeface="Times New Roman" panose="02020603050405020304" pitchFamily="18" charset="0"/>
                <a:cs typeface="Times New Roman" panose="02020603050405020304" pitchFamily="18" charset="0"/>
              </a:rPr>
              <a:t>	У више наврата је у интерхоспиталним интервалима испољио вербалну агресивност према непознатим особама на улици, а  у последње време, агресивност усмерава према мајци, што је био разлог садашње хоспитализације.</a:t>
            </a:r>
            <a:endParaRPr lang="en-US" dirty="0">
              <a:latin typeface="Times New Roman" panose="02020603050405020304" pitchFamily="18" charset="0"/>
              <a:cs typeface="Times New Roman" panose="02020603050405020304" pitchFamily="18" charset="0"/>
            </a:endParaRPr>
          </a:p>
          <a:p>
            <a:endParaRPr lang="en-US" dirty="0"/>
          </a:p>
        </p:txBody>
      </p:sp>
      <p:sp>
        <p:nvSpPr>
          <p:cNvPr id="4" name="Title 1"/>
          <p:cNvSpPr>
            <a:spLocks noGrp="1"/>
          </p:cNvSpPr>
          <p:nvPr>
            <p:ph type="title"/>
          </p:nvPr>
        </p:nvSpPr>
        <p:spPr>
          <a:xfrm>
            <a:off x="646111" y="452718"/>
            <a:ext cx="9404723" cy="1400530"/>
          </a:xfrm>
        </p:spPr>
        <p:txBody>
          <a:bodyPr/>
          <a:lstStyle/>
          <a:p>
            <a:r>
              <a:rPr lang="sr-Cyrl-RS" sz="4000" dirty="0">
                <a:latin typeface="Times New Roman" panose="02020603050405020304" pitchFamily="18" charset="0"/>
                <a:cs typeface="Times New Roman" panose="02020603050405020304" pitchFamily="18" charset="0"/>
              </a:rPr>
              <a:t>Садашња болест</a:t>
            </a:r>
            <a:br>
              <a:rPr lang="en-US" dirty="0"/>
            </a:br>
            <a:endParaRPr lang="en-US" dirty="0"/>
          </a:p>
        </p:txBody>
      </p:sp>
    </p:spTree>
    <p:extLst>
      <p:ext uri="{BB962C8B-B14F-4D97-AF65-F5344CB8AC3E}">
        <p14:creationId xmlns:p14="http://schemas.microsoft.com/office/powerpoint/2010/main" val="4079345916"/>
      </p:ext>
    </p:extLst>
  </p:cSld>
  <p:clrMapOvr>
    <a:masterClrMapping/>
  </p:clrMapOvr>
  <mc:AlternateContent xmlns:mc="http://schemas.openxmlformats.org/markup-compatibility/2006" xmlns:p14="http://schemas.microsoft.com/office/powerpoint/2010/main">
    <mc:Choice Requires="p14">
      <p:transition spd="slow" p14:dur="2000" advTm="49257"/>
    </mc:Choice>
    <mc:Fallback xmlns="">
      <p:transition spd="slow" advTm="49257"/>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2052918"/>
            <a:ext cx="10044979" cy="4195481"/>
          </a:xfrm>
        </p:spPr>
        <p:txBody>
          <a:bodyPr>
            <a:normAutofit/>
          </a:bodyPr>
          <a:lstStyle/>
          <a:p>
            <a:pPr marL="0" indent="0" algn="just">
              <a:buNone/>
            </a:pPr>
            <a:r>
              <a:rPr lang="sr-Cyrl-RS" sz="2400" dirty="0">
                <a:latin typeface="Times New Roman" panose="02020603050405020304" pitchFamily="18" charset="0"/>
                <a:cs typeface="Times New Roman" panose="02020603050405020304" pitchFamily="18" charset="0"/>
              </a:rPr>
              <a:t>	Р.П. је одрастао у комплетној породици, као млађе од двоје деце (има три године старијег брата</a:t>
            </a:r>
            <a:r>
              <a:rPr lang="en-US" sz="2400" dirty="0">
                <a:latin typeface="Times New Roman" panose="02020603050405020304" pitchFamily="18" charset="0"/>
                <a:cs typeface="Times New Roman" panose="02020603050405020304" pitchFamily="18" charset="0"/>
              </a:rPr>
              <a:t>,</a:t>
            </a:r>
            <a:r>
              <a:rPr lang="sr-Cyrl-RS" sz="2400" dirty="0">
                <a:latin typeface="Times New Roman" panose="02020603050405020304" pitchFamily="18" charset="0"/>
                <a:cs typeface="Times New Roman" panose="02020603050405020304" pitchFamily="18" charset="0"/>
              </a:rPr>
              <a:t> који је ожењен и има двоје деце). Трудноћа, порођај мајке и рани психомоторни развој протекли су уредно. У предшколском узрасту је био више привржен мајци. Родитељи га описују као недружељубиво дете у предшколском узрасту, као и током школовања. На време је пошао у Основну школу</a:t>
            </a:r>
            <a:r>
              <a:rPr lang="en-US" sz="2400" dirty="0">
                <a:latin typeface="Times New Roman" panose="02020603050405020304" pitchFamily="18" charset="0"/>
                <a:cs typeface="Times New Roman" panose="02020603050405020304" pitchFamily="18" charset="0"/>
              </a:rPr>
              <a:t>,</a:t>
            </a:r>
            <a:r>
              <a:rPr lang="sr-Cyrl-RS" sz="2400" dirty="0">
                <a:latin typeface="Times New Roman" panose="02020603050405020304" pitchFamily="18" charset="0"/>
                <a:cs typeface="Times New Roman" panose="02020603050405020304" pitchFamily="18" charset="0"/>
              </a:rPr>
              <a:t> коју завршава као одличан ученик. У Основној школи имао је једног друга</a:t>
            </a:r>
            <a:r>
              <a:rPr lang="en-US" sz="2400" dirty="0">
                <a:latin typeface="Times New Roman" panose="02020603050405020304" pitchFamily="18" charset="0"/>
                <a:cs typeface="Times New Roman" panose="02020603050405020304" pitchFamily="18" charset="0"/>
              </a:rPr>
              <a:t>,</a:t>
            </a:r>
            <a:r>
              <a:rPr lang="sr-Cyrl-RS" sz="2400" dirty="0">
                <a:latin typeface="Times New Roman" panose="02020603050405020304" pitchFamily="18" charset="0"/>
                <a:cs typeface="Times New Roman" panose="02020603050405020304" pitchFamily="18" charset="0"/>
              </a:rPr>
              <a:t> са којим се повремено дружио, али по мишљењу родитеља није био заинтересован за интензивнију комуникацију са вршњачком групом. После основне школе уписује средњу техничку школу и до другог полугодишта четврте године постиже одличан успех.</a:t>
            </a:r>
            <a:endParaRPr lang="en-US" sz="2400" dirty="0">
              <a:latin typeface="Times New Roman" panose="02020603050405020304" pitchFamily="18" charset="0"/>
              <a:cs typeface="Times New Roman" panose="02020603050405020304" pitchFamily="18" charset="0"/>
            </a:endParaRPr>
          </a:p>
          <a:p>
            <a:endParaRPr lang="en-US" dirty="0"/>
          </a:p>
        </p:txBody>
      </p:sp>
      <p:sp>
        <p:nvSpPr>
          <p:cNvPr id="4" name="Title 1"/>
          <p:cNvSpPr>
            <a:spLocks noGrp="1"/>
          </p:cNvSpPr>
          <p:nvPr>
            <p:ph type="title"/>
          </p:nvPr>
        </p:nvSpPr>
        <p:spPr>
          <a:xfrm>
            <a:off x="646111" y="452718"/>
            <a:ext cx="9404723" cy="1400530"/>
          </a:xfrm>
        </p:spPr>
        <p:txBody>
          <a:bodyPr/>
          <a:lstStyle/>
          <a:p>
            <a:r>
              <a:rPr lang="sr-Cyrl-RS" sz="4000" dirty="0">
                <a:latin typeface="Times New Roman" panose="02020603050405020304" pitchFamily="18" charset="0"/>
                <a:cs typeface="Times New Roman" panose="02020603050405020304" pitchFamily="18" charset="0"/>
              </a:rPr>
              <a:t>Лична анамнеза</a:t>
            </a:r>
            <a:br>
              <a:rPr lang="en-US" dirty="0"/>
            </a:br>
            <a:endParaRPr lang="en-US" dirty="0"/>
          </a:p>
        </p:txBody>
      </p:sp>
    </p:spTree>
    <p:extLst>
      <p:ext uri="{BB962C8B-B14F-4D97-AF65-F5344CB8AC3E}">
        <p14:creationId xmlns:p14="http://schemas.microsoft.com/office/powerpoint/2010/main" val="3951495360"/>
      </p:ext>
    </p:extLst>
  </p:cSld>
  <p:clrMapOvr>
    <a:masterClrMapping/>
  </p:clrMapOvr>
  <mc:AlternateContent xmlns:mc="http://schemas.openxmlformats.org/markup-compatibility/2006" xmlns:p14="http://schemas.microsoft.com/office/powerpoint/2010/main">
    <mc:Choice Requires="p14">
      <p:transition spd="slow" p14:dur="2000" advTm="53000"/>
    </mc:Choice>
    <mc:Fallback xmlns="">
      <p:transition spd="slow" advTm="5300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2052918"/>
            <a:ext cx="10026506" cy="4195481"/>
          </a:xfrm>
        </p:spPr>
        <p:txBody>
          <a:bodyPr>
            <a:normAutofit/>
          </a:bodyPr>
          <a:lstStyle/>
          <a:p>
            <a:pPr marL="0" indent="0" algn="just">
              <a:buNone/>
            </a:pPr>
            <a:r>
              <a:rPr lang="sr-Cyrl-RS" sz="2400" dirty="0">
                <a:latin typeface="Times New Roman" panose="02020603050405020304" pitchFamily="18" charset="0"/>
                <a:cs typeface="Times New Roman" panose="02020603050405020304" pitchFamily="18" charset="0"/>
              </a:rPr>
              <a:t>	У овом периоду родитељи примећују напред описане измене у психичком функционисању, а после завршетка четврте године средње школе, први пут је болнички лечен на Клиници за психијатрију. У наредних петнаест година, у шест наврата је због погоршања психичког функционисања хоспитализован. Није имао емотивних искустава. Током ранијег живота није боловао од тежих болести. Не добијају се подаци који би указали на постојање алергије на лекове и /или храну. Пушач је, алкохол не конзумира, није злоупотребљавао психоактивне супстанце.</a:t>
            </a:r>
            <a:endParaRPr lang="en-US" sz="2400" dirty="0">
              <a:latin typeface="Times New Roman" panose="02020603050405020304" pitchFamily="18" charset="0"/>
              <a:cs typeface="Times New Roman" panose="02020603050405020304" pitchFamily="18" charset="0"/>
            </a:endParaRPr>
          </a:p>
        </p:txBody>
      </p:sp>
      <p:sp>
        <p:nvSpPr>
          <p:cNvPr id="4" name="Title 1"/>
          <p:cNvSpPr>
            <a:spLocks noGrp="1"/>
          </p:cNvSpPr>
          <p:nvPr>
            <p:ph type="title"/>
          </p:nvPr>
        </p:nvSpPr>
        <p:spPr>
          <a:xfrm>
            <a:off x="646111" y="452718"/>
            <a:ext cx="9404723" cy="1400530"/>
          </a:xfrm>
        </p:spPr>
        <p:txBody>
          <a:bodyPr/>
          <a:lstStyle/>
          <a:p>
            <a:r>
              <a:rPr lang="sr-Cyrl-RS" sz="4000" dirty="0">
                <a:latin typeface="Times New Roman" panose="02020603050405020304" pitchFamily="18" charset="0"/>
                <a:cs typeface="Times New Roman" panose="02020603050405020304" pitchFamily="18" charset="0"/>
              </a:rPr>
              <a:t>Лична анамнеза</a:t>
            </a:r>
            <a:br>
              <a:rPr lang="en-US" dirty="0"/>
            </a:br>
            <a:br>
              <a:rPr lang="en-US" dirty="0"/>
            </a:br>
            <a:endParaRPr lang="en-US" dirty="0"/>
          </a:p>
        </p:txBody>
      </p:sp>
    </p:spTree>
    <p:extLst>
      <p:ext uri="{BB962C8B-B14F-4D97-AF65-F5344CB8AC3E}">
        <p14:creationId xmlns:p14="http://schemas.microsoft.com/office/powerpoint/2010/main" val="1690016837"/>
      </p:ext>
    </p:extLst>
  </p:cSld>
  <p:clrMapOvr>
    <a:masterClrMapping/>
  </p:clrMapOvr>
  <mc:AlternateContent xmlns:mc="http://schemas.openxmlformats.org/markup-compatibility/2006" xmlns:p14="http://schemas.microsoft.com/office/powerpoint/2010/main">
    <mc:Choice Requires="p14">
      <p:transition spd="slow" p14:dur="2000" advTm="36014"/>
    </mc:Choice>
    <mc:Fallback xmlns="">
      <p:transition spd="slow" advTm="36014"/>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1323246"/>
            <a:ext cx="8946541" cy="4195481"/>
          </a:xfrm>
        </p:spPr>
        <p:txBody>
          <a:bodyPr/>
          <a:lstStyle/>
          <a:p>
            <a:pPr marL="0" indent="0">
              <a:buNone/>
            </a:pPr>
            <a:r>
              <a:rPr lang="sr-Cyrl-RS" sz="3200" b="1" dirty="0">
                <a:latin typeface="Times New Roman" panose="02020603050405020304" pitchFamily="18" charset="0"/>
                <a:cs typeface="Times New Roman" panose="02020603050405020304" pitchFamily="18" charset="0"/>
              </a:rPr>
              <a:t>Породична анамнеза:</a:t>
            </a:r>
          </a:p>
          <a:p>
            <a:pPr marL="0" indent="0">
              <a:buNone/>
            </a:pPr>
            <a:r>
              <a:rPr lang="sr-Cyrl-RS" sz="2400" dirty="0">
                <a:latin typeface="Times New Roman" panose="02020603050405020304" pitchFamily="18" charset="0"/>
                <a:cs typeface="Times New Roman" panose="02020603050405020304" pitchFamily="18" charset="0"/>
              </a:rPr>
              <a:t>Добија се податак да је деда по мајци психијатријски лечен дуги низ година.</a:t>
            </a:r>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pPr marL="0" indent="0">
              <a:buNone/>
            </a:pPr>
            <a:r>
              <a:rPr lang="sr-Cyrl-RS" sz="3200" b="1" dirty="0">
                <a:latin typeface="Times New Roman" panose="02020603050405020304" pitchFamily="18" charset="0"/>
                <a:cs typeface="Times New Roman" panose="02020603050405020304" pitchFamily="18" charset="0"/>
              </a:rPr>
              <a:t>Соматски и неуролошки налаз уредан</a:t>
            </a:r>
            <a:r>
              <a:rPr lang="sr-Cyrl-RS" sz="3200" dirty="0">
                <a:latin typeface="Times New Roman" panose="02020603050405020304" pitchFamily="18" charset="0"/>
                <a:cs typeface="Times New Roman" panose="02020603050405020304" pitchFamily="18" charset="0"/>
              </a:rPr>
              <a:t>.</a:t>
            </a:r>
            <a:endParaRPr lang="en-US" sz="3200"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1223003259"/>
      </p:ext>
    </p:extLst>
  </p:cSld>
  <p:clrMapOvr>
    <a:masterClrMapping/>
  </p:clrMapOvr>
  <mc:AlternateContent xmlns:mc="http://schemas.openxmlformats.org/markup-compatibility/2006" xmlns:p14="http://schemas.microsoft.com/office/powerpoint/2010/main">
    <mc:Choice Requires="p14">
      <p:transition spd="slow" p14:dur="2000" advTm="12069"/>
    </mc:Choice>
    <mc:Fallback xmlns="">
      <p:transition spd="slow" advTm="12069"/>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sz="4000" dirty="0">
                <a:latin typeface="Times New Roman" panose="02020603050405020304" pitchFamily="18" charset="0"/>
                <a:cs typeface="Times New Roman" panose="02020603050405020304" pitchFamily="18" charset="0"/>
              </a:rPr>
              <a:t>Психички статус</a:t>
            </a:r>
            <a:endParaRPr lang="en-US" sz="4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03312" y="2052918"/>
            <a:ext cx="10312833" cy="4195481"/>
          </a:xfrm>
        </p:spPr>
        <p:txBody>
          <a:bodyPr/>
          <a:lstStyle/>
          <a:p>
            <a:pPr marL="0" indent="0" algn="just">
              <a:buNone/>
            </a:pPr>
            <a:r>
              <a:rPr lang="sr-Cyrl-RS" sz="2400" dirty="0">
                <a:latin typeface="Times New Roman" panose="02020603050405020304" pitchFamily="18" charset="0"/>
                <a:cs typeface="Times New Roman" panose="02020603050405020304" pitchFamily="18" charset="0"/>
              </a:rPr>
              <a:t>	У време пријема Р.П. је запуштеније спољашњости, неуредне косе, хигијенски запуштен, у израженом психомоторном немиру, хостилан, вербално агресиван према окружењу. Није у стању да успостави адекватан вербални контакт, мисаони ток је дисоциран, региструју се неологизми. Утисак је да је адекватно оријентисан у свим правцима. Суспектни су деперсонализациони и дереализациони феномени, као и перцептивне обмане по типу слушних халуцинација. Није у стању да адекватно дистрибуира пажњу на релевантне аспекте спољашњих стимулуса. Функцију памћења није могуће проценити у време пријема због ограничене сарадње са пацијентом.</a:t>
            </a:r>
            <a:endParaRPr lang="en-US" sz="2400"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419301818"/>
      </p:ext>
    </p:extLst>
  </p:cSld>
  <p:clrMapOvr>
    <a:masterClrMapping/>
  </p:clrMapOvr>
  <mc:AlternateContent xmlns:mc="http://schemas.openxmlformats.org/markup-compatibility/2006" xmlns:p14="http://schemas.microsoft.com/office/powerpoint/2010/main">
    <mc:Choice Requires="p14">
      <p:transition spd="slow" p14:dur="2000" advTm="52090"/>
    </mc:Choice>
    <mc:Fallback xmlns="">
      <p:transition spd="slow" advTm="52090"/>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296</TotalTime>
  <Words>1068</Words>
  <Application>Microsoft Office PowerPoint</Application>
  <PresentationFormat>Widescreen</PresentationFormat>
  <Paragraphs>45</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Century Gothic</vt:lpstr>
      <vt:lpstr>Times New Roman</vt:lpstr>
      <vt:lpstr>Wingdings 3</vt:lpstr>
      <vt:lpstr>Ion</vt:lpstr>
      <vt:lpstr>Предмет: Психијатрија са негом Вежбе у оквиру XV наставне јединице    УРГЕНТНА СТАЊА У ПСИХИЈАТРИЈИ  (Приказ случаја) </vt:lpstr>
      <vt:lpstr>Приказ случаја</vt:lpstr>
      <vt:lpstr>Садашња болест </vt:lpstr>
      <vt:lpstr>Садашња болест </vt:lpstr>
      <vt:lpstr>Садашња болест </vt:lpstr>
      <vt:lpstr>Лична анамнеза </vt:lpstr>
      <vt:lpstr>Лична анамнеза  </vt:lpstr>
      <vt:lpstr>PowerPoint Presentation</vt:lpstr>
      <vt:lpstr>Психички статус</vt:lpstr>
      <vt:lpstr>Психички статус</vt:lpstr>
      <vt:lpstr>PowerPoint Presentation</vt:lpstr>
      <vt:lpstr>ХВАЛА НА ПАЖЊИ!!!</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УРГЕНТНА СТАЊА У ПСИХИЈАТРИЈИ  (Приказ случаја)</dc:title>
  <dc:creator>Maja Nikolic</dc:creator>
  <cp:lastModifiedBy>nmuric91@gmail.com</cp:lastModifiedBy>
  <cp:revision>19</cp:revision>
  <dcterms:created xsi:type="dcterms:W3CDTF">2020-09-14T10:36:21Z</dcterms:created>
  <dcterms:modified xsi:type="dcterms:W3CDTF">2020-10-01T15:10:51Z</dcterms:modified>
</cp:coreProperties>
</file>