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</p:sldMasterIdLst>
  <p:sldIdLst>
    <p:sldId id="256" r:id="rId2"/>
    <p:sldId id="257" r:id="rId3"/>
    <p:sldId id="258" r:id="rId4"/>
    <p:sldId id="266" r:id="rId5"/>
    <p:sldId id="268" r:id="rId6"/>
    <p:sldId id="269" r:id="rId7"/>
    <p:sldId id="270" r:id="rId8"/>
    <p:sldId id="267" r:id="rId9"/>
    <p:sldId id="259" r:id="rId10"/>
    <p:sldId id="260" r:id="rId11"/>
    <p:sldId id="261" r:id="rId12"/>
    <p:sldId id="263" r:id="rId13"/>
    <p:sldId id="264" r:id="rId14"/>
    <p:sldId id="265" r:id="rId15"/>
    <p:sldId id="277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fld id="{EAC6E1CA-E0DD-4DBA-97BE-6522FAB7D01F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19486-C299-4A7D-86B7-A9654C4439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318B7-5625-4D3B-AE07-83C717C20DF8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E633C-B654-44D2-ABE4-7CDCDD1D7A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Isosceles Triangle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14667-7285-4844-BF57-A6B2139A1825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559E1-CFAA-4051-A8CB-8EAFEDE904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3E21F-DF15-4015-AA38-BDCBDE43075F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0507A-F9F3-4277-9099-56E6797E45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21D7C-2EC3-4A8B-8DA2-7F579222F325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B5299-8217-48FC-8D4E-6B83C3A5B4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D24BE-8AFB-4E1E-9B45-4ED91EEE32F6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2643F-5457-4F2E-909D-383DC0C5B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DAC03-3043-4972-9739-26D95361F99E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FC812-8451-4F90-9F54-2008B8FFA3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10621-5F43-4D70-857C-1D5702F5C5E4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451E7-99FA-4903-92C2-9A03DAF84B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A1B7D-CBBA-4D67-A777-29A75B543C91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55B4D-791F-4519-9CB2-0EEABFD2FF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2FACC-D86C-4DF7-BA9A-629D40E19E5A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62FC0-DC1F-42FA-B112-3724D0F83C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7F6CB-E173-4DDC-9CF0-426C9467E347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A76C8-C8E8-4A69-BC73-A6878D8BA0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B0A1A79-DA27-4BD6-AA32-819C0EA74A10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80B969-3C9A-4244-BFF5-E24ABFFD56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29" r:id="rId2"/>
    <p:sldLayoutId id="2147483834" r:id="rId3"/>
    <p:sldLayoutId id="2147483830" r:id="rId4"/>
    <p:sldLayoutId id="2147483831" r:id="rId5"/>
    <p:sldLayoutId id="2147483835" r:id="rId6"/>
    <p:sldLayoutId id="2147483836" r:id="rId7"/>
    <p:sldLayoutId id="2147483837" r:id="rId8"/>
    <p:sldLayoutId id="2147483838" r:id="rId9"/>
    <p:sldLayoutId id="2147483832" r:id="rId10"/>
    <p:sldLayoutId id="214748383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400"/>
        </a:spcBef>
        <a:spcAft>
          <a:spcPct val="0"/>
        </a:spcAft>
        <a:buClr>
          <a:srgbClr val="88261A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609600"/>
            <a:ext cx="6858000" cy="4267200"/>
          </a:xfrm>
        </p:spPr>
        <p:txBody>
          <a:bodyPr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r-Cyrl-CS" sz="2700" b="1" dirty="0"/>
              <a:t>Универзитет у Крагујевцу</a:t>
            </a:r>
            <a:br>
              <a:rPr lang="sr-Cyrl-CS" sz="2700" b="1" dirty="0"/>
            </a:br>
            <a:r>
              <a:rPr lang="sr-Cyrl-CS" sz="2700" b="1" dirty="0"/>
              <a:t>Факултет медицинских наука</a:t>
            </a:r>
            <a:br>
              <a:rPr lang="sr-Cyrl-CS" sz="2700" b="1" dirty="0"/>
            </a:br>
            <a:r>
              <a:rPr lang="sr-Cyrl-CS" sz="2700" b="1" dirty="0"/>
              <a:t>Основне струковне студије</a:t>
            </a:r>
            <a:br>
              <a:rPr lang="sr-Cyrl-CS" sz="2700" dirty="0"/>
            </a:br>
            <a:r>
              <a:rPr lang="sr-Cyrl-CS" sz="2700" dirty="0"/>
              <a:t>Психијатрија са негом</a:t>
            </a:r>
            <a:br>
              <a:rPr lang="sr-Cyrl-CS" sz="2700" dirty="0"/>
            </a:br>
            <a:r>
              <a:rPr lang="sr-Cyrl-CS" sz="2700" dirty="0"/>
              <a:t>15. недеља наставе</a:t>
            </a:r>
            <a:br>
              <a:rPr lang="sr-Cyrl-CS" sz="2700" dirty="0"/>
            </a:br>
            <a:r>
              <a:rPr lang="sr-Cyrl-CS" sz="2700" dirty="0"/>
              <a:t>школска 2020/2021. година</a:t>
            </a:r>
            <a:br>
              <a:rPr lang="sr-Cyrl-CS" sz="2900" dirty="0">
                <a:solidFill>
                  <a:schemeClr val="accent1">
                    <a:satMod val="150000"/>
                  </a:schemeClr>
                </a:solidFill>
              </a:rPr>
            </a:br>
            <a:br>
              <a:rPr lang="sr-Cyrl-CS" sz="2900" dirty="0">
                <a:solidFill>
                  <a:schemeClr val="accent1">
                    <a:satMod val="150000"/>
                  </a:schemeClr>
                </a:solidFill>
              </a:rPr>
            </a:br>
            <a:br>
              <a:rPr lang="sr-Cyrl-CS" sz="2900" dirty="0">
                <a:solidFill>
                  <a:schemeClr val="accent1">
                    <a:satMod val="150000"/>
                  </a:schemeClr>
                </a:solidFill>
              </a:rPr>
            </a:br>
            <a:br>
              <a:rPr lang="sr-Cyrl-CS" sz="2900" dirty="0">
                <a:solidFill>
                  <a:schemeClr val="accent1">
                    <a:satMod val="150000"/>
                  </a:schemeClr>
                </a:solidFill>
              </a:rPr>
            </a:br>
            <a:r>
              <a:rPr lang="sr-Cyrl-CS" sz="2800" b="1" dirty="0">
                <a:solidFill>
                  <a:schemeClr val="accent1">
                    <a:satMod val="150000"/>
                  </a:schemeClr>
                </a:solidFill>
              </a:rPr>
              <a:t>Ургентна психијатрија</a:t>
            </a:r>
            <a:br>
              <a:rPr lang="sr-Cyrl-CS" sz="2800" dirty="0">
                <a:solidFill>
                  <a:schemeClr val="accent1">
                    <a:satMod val="150000"/>
                  </a:schemeClr>
                </a:solidFill>
              </a:rPr>
            </a:br>
            <a:endParaRPr lang="en-US" sz="29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3"/>
              <a:buNone/>
              <a:defRPr/>
            </a:pPr>
            <a:r>
              <a:rPr lang="sr-Cyrl-RS" b="1" dirty="0">
                <a:solidFill>
                  <a:schemeClr val="tx1"/>
                </a:solidFill>
              </a:rPr>
              <a:t>доц. др Милица Боровчанин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4" name="Picture 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838200"/>
            <a:ext cx="1397000" cy="1682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</p:spTree>
  </p:cSld>
  <p:clrMapOvr>
    <a:masterClrMapping/>
  </p:clrMapOvr>
  <p:transition advTm="5621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dirty="0">
                <a:solidFill>
                  <a:schemeClr val="accent1">
                    <a:satMod val="150000"/>
                  </a:schemeClr>
                </a:solidFill>
              </a:rPr>
              <a:t>Предиктори насилног понашања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4953000"/>
          </a:xfrm>
        </p:spPr>
        <p:txBody>
          <a:bodyPr/>
          <a:lstStyle/>
          <a:p>
            <a:r>
              <a:rPr lang="ru-RU" sz="2200"/>
              <a:t>добијени податак да је особа у ранијем периоду испољавала насилничка понашања (агресивно понашање, уништавање материјалних добара, вербалне или физичке претње)</a:t>
            </a:r>
          </a:p>
          <a:p>
            <a:r>
              <a:rPr lang="ru-RU" sz="2200"/>
              <a:t>ношење оружја или предмета који се могу употребити </a:t>
            </a:r>
            <a:r>
              <a:rPr lang="sr-Cyrl-CS" sz="2200"/>
              <a:t>као оружје</a:t>
            </a:r>
          </a:p>
          <a:p>
            <a:r>
              <a:rPr lang="ru-RU" sz="2200"/>
              <a:t>прогресивне психомоторне агитације, услед интоксика</a:t>
            </a:r>
            <a:r>
              <a:rPr lang="sr-Cyrl-CS" sz="2200"/>
              <a:t>ције алкохолом или дрогама</a:t>
            </a:r>
            <a:endParaRPr lang="ru-RU" sz="2200"/>
          </a:p>
          <a:p>
            <a:r>
              <a:rPr lang="ru-RU" sz="2200"/>
              <a:t>параноидност код психотичних болесника, императивне халуцинације и болести мозга (тумори, деменција)</a:t>
            </a:r>
          </a:p>
          <a:p>
            <a:r>
              <a:rPr lang="ru-RU" sz="2200"/>
              <a:t>окрутно понашање према животињама, итд.</a:t>
            </a:r>
          </a:p>
          <a:p>
            <a:pPr>
              <a:buFont typeface="Wingdings 2" pitchFamily="18" charset="2"/>
              <a:buNone/>
            </a:pPr>
            <a:r>
              <a:rPr lang="ru-RU" sz="2200"/>
              <a:t>	</a:t>
            </a:r>
          </a:p>
          <a:p>
            <a:pPr>
              <a:buFont typeface="Wingdings" pitchFamily="2" charset="2"/>
              <a:buChar char="v"/>
            </a:pPr>
            <a:r>
              <a:rPr lang="ru-RU" sz="2200"/>
              <a:t>Хоспитализација у одговарајућој психијатријској установи је индикована</a:t>
            </a:r>
            <a:endParaRPr lang="sr-Cyrl-CS" sz="2200"/>
          </a:p>
          <a:p>
            <a:endParaRPr lang="en-US" sz="2200"/>
          </a:p>
        </p:txBody>
      </p:sp>
    </p:spTree>
  </p:cSld>
  <p:clrMapOvr>
    <a:masterClrMapping/>
  </p:clrMapOvr>
  <p:transition advTm="8896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dirty="0">
                <a:solidFill>
                  <a:schemeClr val="accent1">
                    <a:satMod val="150000"/>
                  </a:schemeClr>
                </a:solidFill>
              </a:rPr>
              <a:t>Терапија агитираних стања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marL="438150" indent="-319088">
              <a:spcBef>
                <a:spcPct val="0"/>
              </a:spcBef>
              <a:buFont typeface="Wingdings 2" pitchFamily="18" charset="2"/>
              <a:buNone/>
            </a:pPr>
            <a:endParaRPr lang="sr-Cyrl-CS" sz="2400"/>
          </a:p>
          <a:p>
            <a:pPr marL="438150" indent="-319088">
              <a:spcBef>
                <a:spcPct val="0"/>
              </a:spcBef>
              <a:buFont typeface="Wingdings 2" pitchFamily="18" charset="2"/>
              <a:buNone/>
            </a:pPr>
            <a:endParaRPr lang="sr-Cyrl-CS" sz="2400" i="1"/>
          </a:p>
          <a:p>
            <a:pPr marL="438150" indent="-319088">
              <a:spcBef>
                <a:spcPct val="0"/>
              </a:spcBef>
              <a:buFont typeface="Wingdings 2" pitchFamily="18" charset="2"/>
              <a:buChar char=""/>
            </a:pPr>
            <a:r>
              <a:rPr lang="ru-RU" sz="2400" b="1"/>
              <a:t>Антипсихотици </a:t>
            </a:r>
            <a:r>
              <a:rPr lang="ru-RU" sz="2400"/>
              <a:t>(халоперидол, зуклопентиксол, зипрасидон...) </a:t>
            </a:r>
          </a:p>
          <a:p>
            <a:pPr marL="438150" indent="-319088">
              <a:spcBef>
                <a:spcPct val="0"/>
              </a:spcBef>
              <a:buFont typeface="Wingdings 2" pitchFamily="18" charset="2"/>
              <a:buChar char=""/>
            </a:pPr>
            <a:r>
              <a:rPr lang="ru-RU" sz="2400" b="1"/>
              <a:t>Бензодиазепини</a:t>
            </a:r>
            <a:r>
              <a:rPr lang="ru-RU" sz="2400"/>
              <a:t> (лоразепам, диазепам...)</a:t>
            </a:r>
          </a:p>
          <a:p>
            <a:pPr marL="438150" indent="-319088">
              <a:spcBef>
                <a:spcPct val="0"/>
              </a:spcBef>
              <a:buFont typeface="Wingdings 2" pitchFamily="18" charset="2"/>
              <a:buChar char=""/>
            </a:pPr>
            <a:r>
              <a:rPr lang="ru-RU" sz="2400"/>
              <a:t>Уколико се оболели не умири, после 20-30 минута, поновити дозе</a:t>
            </a:r>
          </a:p>
          <a:p>
            <a:pPr marL="438150" indent="-319088">
              <a:spcBef>
                <a:spcPct val="0"/>
              </a:spcBef>
              <a:buFont typeface="Wingdings 2" pitchFamily="18" charset="2"/>
              <a:buChar char=""/>
            </a:pPr>
            <a:r>
              <a:rPr lang="ru-RU" sz="2400"/>
              <a:t>Код агитираних болесника са епилепсијом, покушати са антиконвулзантима (на пример, карбамазепин или габапентин), а онда и са бензодиазепинима</a:t>
            </a:r>
            <a:endParaRPr lang="en-US" sz="2400"/>
          </a:p>
        </p:txBody>
      </p:sp>
    </p:spTree>
  </p:cSld>
  <p:clrMapOvr>
    <a:masterClrMapping/>
  </p:clrMapOvr>
  <p:transition advTm="5348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dirty="0">
                <a:solidFill>
                  <a:schemeClr val="accent1">
                    <a:satMod val="150000"/>
                  </a:schemeClr>
                </a:solidFill>
              </a:rPr>
              <a:t>Агитирана стања код ментално ретардираних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marL="438150" indent="-319088">
              <a:spcBef>
                <a:spcPct val="0"/>
              </a:spcBef>
              <a:buFont typeface="Wingdings 2" pitchFamily="18" charset="2"/>
              <a:buNone/>
            </a:pPr>
            <a:endParaRPr lang="sr-Cyrl-CS" sz="2400" b="1" i="1"/>
          </a:p>
          <a:p>
            <a:pPr marL="438150" indent="-319088">
              <a:spcBef>
                <a:spcPct val="0"/>
              </a:spcBef>
              <a:buFont typeface="Wingdings 2" pitchFamily="18" charset="2"/>
              <a:buChar char=""/>
            </a:pPr>
            <a:r>
              <a:rPr lang="ru-RU" sz="2400"/>
              <a:t>Ментално ретардиране особе, посебно у дечијем узрасту, могу повремено испољавати раздражљивост и на безначајне поводе − </a:t>
            </a:r>
            <a:r>
              <a:rPr lang="ru-RU" sz="2400" b="1"/>
              <a:t>еретизам</a:t>
            </a:r>
          </a:p>
          <a:p>
            <a:pPr marL="438150" indent="-319088">
              <a:spcBef>
                <a:spcPct val="0"/>
              </a:spcBef>
              <a:buFont typeface="Wingdings 3" pitchFamily="18" charset="2"/>
              <a:buNone/>
            </a:pPr>
            <a:endParaRPr lang="ru-RU" sz="2400"/>
          </a:p>
          <a:p>
            <a:pPr marL="438150" indent="-319088">
              <a:spcBef>
                <a:spcPct val="0"/>
              </a:spcBef>
              <a:buFont typeface="Wingdings 2" pitchFamily="18" charset="2"/>
              <a:buChar char=""/>
            </a:pPr>
            <a:r>
              <a:rPr lang="ru-RU" sz="2400"/>
              <a:t>Посебно је велики проблем, за породицу и окружење, ако се на психичку раздражљивост надовеже и моторна ексцитација</a:t>
            </a:r>
          </a:p>
          <a:p>
            <a:pPr marL="438150" indent="-319088">
              <a:spcBef>
                <a:spcPct val="0"/>
              </a:spcBef>
              <a:buFont typeface="Wingdings 3" pitchFamily="18" charset="2"/>
              <a:buNone/>
            </a:pPr>
            <a:endParaRPr lang="ru-RU" sz="2400"/>
          </a:p>
          <a:p>
            <a:pPr marL="438150" indent="-319088">
              <a:spcBef>
                <a:spcPct val="0"/>
              </a:spcBef>
              <a:buFont typeface="Wingdings 2" pitchFamily="18" charset="2"/>
              <a:buChar char=""/>
            </a:pPr>
            <a:r>
              <a:rPr lang="ru-RU" sz="2400"/>
              <a:t>Спречавање оваквих манифестација, могуће је протрахованом применом анксиолитика или/и антипсихотика, у зависности од степена</a:t>
            </a:r>
            <a:r>
              <a:rPr lang="sr-Cyrl-CS" sz="2400"/>
              <a:t> раздражљивости</a:t>
            </a:r>
            <a:endParaRPr lang="en-US" sz="2400"/>
          </a:p>
        </p:txBody>
      </p:sp>
    </p:spTree>
  </p:cSld>
  <p:clrMapOvr>
    <a:masterClrMapping/>
  </p:clrMapOvr>
  <p:transition advTm="4313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dirty="0">
                <a:solidFill>
                  <a:schemeClr val="accent1">
                    <a:satMod val="150000"/>
                  </a:schemeClr>
                </a:solidFill>
              </a:rPr>
              <a:t>Агитирана стања код дементних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endParaRPr lang="ru-RU" sz="2400" dirty="0"/>
          </a:p>
          <a:p>
            <a:r>
              <a:rPr lang="ru-RU" sz="2400" dirty="0"/>
              <a:t>Код сенилних и дементних особа, старије животне доби, могу се јавити епизоде конфузности или делирантног доживљавања уз моторни немир, или комбиноване психопатологије</a:t>
            </a:r>
          </a:p>
          <a:p>
            <a:pPr>
              <a:buFont typeface="Wingdings 2" pitchFamily="18" charset="2"/>
              <a:buNone/>
            </a:pPr>
            <a:endParaRPr lang="ru-RU" sz="2400" dirty="0"/>
          </a:p>
          <a:p>
            <a:r>
              <a:rPr lang="ru-RU" sz="2400" dirty="0"/>
              <a:t>Болесници у таквом стању испољавају конфузност, тумарање, вулгарност, агресију на вербалном или моторном плану, сумњичавост, похлепност, итд. </a:t>
            </a:r>
          </a:p>
          <a:p>
            <a:pPr>
              <a:buFont typeface="Wingdings 2" pitchFamily="18" charset="2"/>
              <a:buNone/>
            </a:pPr>
            <a:endParaRPr lang="ru-RU" sz="2400" dirty="0"/>
          </a:p>
          <a:p>
            <a:r>
              <a:rPr lang="ru-RU" sz="2400" dirty="0"/>
              <a:t>Терапија </a:t>
            </a:r>
            <a:r>
              <a:rPr lang="sr-Cyrl-CS" sz="2400" dirty="0"/>
              <a:t>треба да буде </a:t>
            </a:r>
            <a:r>
              <a:rPr lang="sr-Cyrl-CS" sz="2400" b="1" dirty="0"/>
              <a:t>симптоматска</a:t>
            </a:r>
            <a:endParaRPr lang="en-US" sz="2400" b="1" dirty="0"/>
          </a:p>
        </p:txBody>
      </p:sp>
    </p:spTree>
  </p:cSld>
  <p:clrMapOvr>
    <a:masterClrMapping/>
  </p:clrMapOvr>
  <p:transition advTm="4764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dirty="0">
                <a:solidFill>
                  <a:schemeClr val="accent1">
                    <a:satMod val="150000"/>
                  </a:schemeClr>
                </a:solidFill>
              </a:rPr>
              <a:t>Јатрогена ургентна стања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endParaRPr lang="ru-RU" sz="2400" dirty="0"/>
          </a:p>
          <a:p>
            <a:r>
              <a:rPr lang="ru-RU" sz="2400" dirty="0"/>
              <a:t>Неопходно је да лекар увек има на уму да су сва дејства лекова са депресорним деловањем на централни нервни систем, по правилу, адиктивна, а да исто важи и за стимулансе</a:t>
            </a:r>
          </a:p>
          <a:p>
            <a:pPr>
              <a:buFont typeface="Wingdings 2" pitchFamily="18" charset="2"/>
              <a:buNone/>
            </a:pPr>
            <a:endParaRPr lang="ru-RU" sz="2400" dirty="0"/>
          </a:p>
          <a:p>
            <a:r>
              <a:rPr lang="ru-RU" sz="2400" b="1" u="sng" dirty="0"/>
              <a:t>Нежељни ефекти примене антипсихотика </a:t>
            </a:r>
            <a:r>
              <a:rPr lang="ru-RU" sz="2400" dirty="0"/>
              <a:t>су: екстрапирамидни синдром, сомноленција, летаргија, ортостатска хипотензија (нарочито након парентералне примене), опстипација и крвне дискразије (леукопеније код клозапина, </a:t>
            </a:r>
            <a:r>
              <a:rPr lang="sr-Cyrl-CS" sz="2400" dirty="0"/>
              <a:t>на пример, еозинофилија, агранулоцитоза)</a:t>
            </a:r>
            <a:endParaRPr lang="en-US" sz="2400" dirty="0"/>
          </a:p>
        </p:txBody>
      </p:sp>
    </p:spTree>
  </p:cSld>
  <p:clrMapOvr>
    <a:masterClrMapping/>
  </p:clrMapOvr>
  <p:transition advTm="4171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dirty="0">
                <a:solidFill>
                  <a:schemeClr val="accent1">
                    <a:satMod val="150000"/>
                  </a:schemeClr>
                </a:solidFill>
              </a:rPr>
              <a:t>Фуге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marL="438150" indent="-319088">
              <a:spcBef>
                <a:spcPct val="0"/>
              </a:spcBef>
              <a:buFont typeface="Wingdings 2" pitchFamily="18" charset="2"/>
              <a:buNone/>
            </a:pPr>
            <a:endParaRPr lang="sr-Cyrl-CS" sz="2400" b="1" i="1" dirty="0"/>
          </a:p>
          <a:p>
            <a:pPr marL="438150" indent="-319088">
              <a:spcBef>
                <a:spcPct val="0"/>
              </a:spcBef>
              <a:buFont typeface="Wingdings 2" pitchFamily="18" charset="2"/>
              <a:buChar char=""/>
            </a:pPr>
            <a:r>
              <a:rPr lang="ru-RU" sz="2400" dirty="0"/>
              <a:t>Болесник је у стању сужене свести, он бесциљно лута, нагло прекида започете активности</a:t>
            </a:r>
          </a:p>
          <a:p>
            <a:pPr marL="438150" indent="-319088">
              <a:spcBef>
                <a:spcPct val="0"/>
              </a:spcBef>
              <a:buFont typeface="Wingdings 2" pitchFamily="18" charset="2"/>
              <a:buChar char=""/>
            </a:pPr>
            <a:r>
              <a:rPr lang="ru-RU" sz="2400" dirty="0"/>
              <a:t> Уколико је фуга епилептичне генезе, има карактер сумрачних стања</a:t>
            </a:r>
          </a:p>
          <a:p>
            <a:pPr marL="438150" indent="-319088">
              <a:spcBef>
                <a:spcPct val="0"/>
              </a:spcBef>
              <a:buFont typeface="Wingdings 2" pitchFamily="18" charset="2"/>
              <a:buChar char=""/>
            </a:pPr>
            <a:r>
              <a:rPr lang="ru-RU" sz="2400" dirty="0"/>
              <a:t>Фуге, као дисоцијативни феномени, имају симболични карактер</a:t>
            </a:r>
          </a:p>
          <a:p>
            <a:pPr marL="438150" indent="-319088">
              <a:spcBef>
                <a:spcPct val="0"/>
              </a:spcBef>
              <a:buFont typeface="Wingdings 2" pitchFamily="18" charset="2"/>
              <a:buChar char=""/>
            </a:pPr>
            <a:r>
              <a:rPr lang="ru-RU" sz="2400" dirty="0"/>
              <a:t>О </a:t>
            </a:r>
            <a:r>
              <a:rPr lang="sr-Cyrl-CS" sz="2400" dirty="0"/>
              <a:t>периоду лутања, пацијенти имају амнезију</a:t>
            </a:r>
          </a:p>
          <a:p>
            <a:pPr marL="438150" indent="-319088">
              <a:spcBef>
                <a:spcPct val="0"/>
              </a:spcBef>
              <a:buFont typeface="Wingdings 2" pitchFamily="18" charset="2"/>
              <a:buChar char=""/>
            </a:pPr>
            <a:r>
              <a:rPr lang="sr-Cyrl-CS" sz="2400" b="1" u="sng" dirty="0"/>
              <a:t>Епилептична, </a:t>
            </a:r>
            <a:r>
              <a:rPr lang="ru-RU" sz="2400" b="1" u="sng" dirty="0"/>
              <a:t>схизофрена, психогена </a:t>
            </a:r>
            <a:r>
              <a:rPr lang="ru-RU" sz="2400" dirty="0"/>
              <a:t>(дисоцијативна, тзв. сомнабулизам) генеза, опредељује адекватну медикацију и третман (уз помоћ антиепилептика, антипсихотика, или примена поступака према психоте</a:t>
            </a:r>
            <a:r>
              <a:rPr lang="sr-Cyrl-CS" sz="2400" dirty="0"/>
              <a:t>рапеутском програму)</a:t>
            </a:r>
            <a:endParaRPr lang="en-US" sz="2400" dirty="0"/>
          </a:p>
        </p:txBody>
      </p:sp>
    </p:spTree>
  </p:cSld>
  <p:clrMapOvr>
    <a:masterClrMapping/>
  </p:clrMapOvr>
  <p:transition advTm="5547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dirty="0">
                <a:solidFill>
                  <a:schemeClr val="accent1">
                    <a:satMod val="150000"/>
                  </a:schemeClr>
                </a:solidFill>
              </a:rPr>
              <a:t>Сумрачна стања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077200" cy="487680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/>
              <a:t>Аутно настала стања измењене свести – сужене свести</a:t>
            </a:r>
          </a:p>
          <a:p>
            <a:pPr marL="274320" indent="-274320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/>
              <a:t>Трају од неколико минута до неколико дана</a:t>
            </a:r>
          </a:p>
          <a:p>
            <a:pPr marL="274320" indent="-274320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/>
              <a:t>Реч је о квалитативном поремећају свести, код кога се прекида континуитет физиолошког нивоа свести и она наставља да функционише на </a:t>
            </a:r>
            <a:r>
              <a:rPr lang="ru-RU" sz="2400" b="1" dirty="0"/>
              <a:t>субнормалном нивоу</a:t>
            </a:r>
            <a:r>
              <a:rPr lang="ru-RU" sz="2400" dirty="0"/>
              <a:t>, како функционишу и остале психичке функције </a:t>
            </a:r>
          </a:p>
          <a:p>
            <a:pPr marL="274320" indent="-274320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/>
              <a:t>Болесник је непотпуно или потпуно </a:t>
            </a:r>
            <a:r>
              <a:rPr lang="ru-RU" sz="2400" b="1" dirty="0"/>
              <a:t>дезоријентисан</a:t>
            </a:r>
            <a:r>
              <a:rPr lang="ru-RU" sz="2400" dirty="0"/>
              <a:t>, али често дуго неупадљив за околину</a:t>
            </a:r>
          </a:p>
          <a:p>
            <a:pPr marL="274320" indent="-274320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b="1" dirty="0"/>
              <a:t>Фокусиран је на један ток ствари</a:t>
            </a:r>
            <a:r>
              <a:rPr lang="ru-RU" sz="2400" dirty="0"/>
              <a:t>, један каузални низ, док су остали делови спољашњег света замагљени или потпуно искључени</a:t>
            </a:r>
          </a:p>
          <a:p>
            <a:pPr marL="274320" indent="-274320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/>
              <a:t>Стања нагло престају и обично постоји </a:t>
            </a:r>
            <a:r>
              <a:rPr lang="ru-RU" sz="2400" b="1" dirty="0"/>
              <a:t>амнезија</a:t>
            </a:r>
            <a:r>
              <a:rPr lang="ru-RU" sz="2400" dirty="0"/>
              <a:t> за период сумрачног стања</a:t>
            </a:r>
          </a:p>
        </p:txBody>
      </p:sp>
    </p:spTree>
  </p:cSld>
  <p:clrMapOvr>
    <a:masterClrMapping/>
  </p:clrMapOvr>
  <p:transition advTm="3246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dirty="0">
                <a:solidFill>
                  <a:schemeClr val="accent1">
                    <a:satMod val="150000"/>
                  </a:schemeClr>
                </a:solidFill>
              </a:rPr>
              <a:t>Агитирана сумрачна стања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3"/>
              <a:buChar char=""/>
              <a:defRPr/>
            </a:pPr>
            <a:endParaRPr lang="ru-RU" sz="2400" dirty="0"/>
          </a:p>
          <a:p>
            <a:pPr marL="274320" indent="-274320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/>
              <a:t>Код агитираних сумрачних стања јављају се поремећаји мишљења које је нејасно, споро или убрзано, </a:t>
            </a:r>
            <a:r>
              <a:rPr lang="ru-RU" sz="2400" b="1" dirty="0"/>
              <a:t>смањена је способност схватања</a:t>
            </a:r>
          </a:p>
          <a:p>
            <a:pPr marL="274320" indent="-274320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/>
              <a:t>Чест је поремећај опажања (застрашујуће </a:t>
            </a:r>
            <a:r>
              <a:rPr lang="ru-RU" sz="2400" b="1" dirty="0"/>
              <a:t>илузије</a:t>
            </a:r>
            <a:r>
              <a:rPr lang="ru-RU" sz="2400" dirty="0"/>
              <a:t> и халуцинације), психомоторни немир, агресивно понашање из чега проистичу деликтне радње (убиства, паљевине, силовања)</a:t>
            </a:r>
          </a:p>
          <a:p>
            <a:pPr marL="274320" indent="-274320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/>
              <a:t>Сумрачна стања се најчешће завршавају </a:t>
            </a:r>
            <a:r>
              <a:rPr lang="ru-RU" sz="2400" b="1" dirty="0"/>
              <a:t>терминалним сном</a:t>
            </a:r>
            <a:r>
              <a:rPr lang="ru-RU" sz="2400" dirty="0"/>
              <a:t>, и амнезијом о деша</a:t>
            </a:r>
            <a:r>
              <a:rPr lang="sr-Cyrl-CS" sz="2400" dirty="0"/>
              <a:t>вањима у том периоду</a:t>
            </a:r>
          </a:p>
          <a:p>
            <a:pPr marL="274320" indent="-274320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/>
              <a:t>Сумрачно стање се јавља код дисоцијативне (конверзивне) кризе, темпоралне епилепсије, хипнозе, органских оштећења мозга и у патолошком напитом стању</a:t>
            </a:r>
            <a:endParaRPr lang="en-US" sz="2400" dirty="0"/>
          </a:p>
        </p:txBody>
      </p:sp>
    </p:spTree>
  </p:cSld>
  <p:clrMapOvr>
    <a:masterClrMapping/>
  </p:clrMapOvr>
  <p:transition advTm="521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dirty="0">
                <a:solidFill>
                  <a:schemeClr val="accent1">
                    <a:satMod val="150000"/>
                  </a:schemeClr>
                </a:solidFill>
              </a:rPr>
              <a:t>Конфузна стања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5089525"/>
          </a:xfrm>
        </p:spPr>
        <p:txBody>
          <a:bodyPr/>
          <a:lstStyle/>
          <a:p>
            <a:pPr marL="438150" indent="-319088">
              <a:spcBef>
                <a:spcPct val="0"/>
              </a:spcBef>
            </a:pPr>
            <a:r>
              <a:rPr lang="ru-RU" sz="2400" dirty="0"/>
              <a:t>Представљају </a:t>
            </a:r>
            <a:r>
              <a:rPr lang="ru-RU" sz="2400" b="1" dirty="0"/>
              <a:t>квалитативни поремећај свести </a:t>
            </a:r>
            <a:r>
              <a:rPr lang="ru-RU" sz="2400" dirty="0"/>
              <a:t>и често се јављају код:</a:t>
            </a:r>
          </a:p>
          <a:p>
            <a:pPr marL="712788" lvl="1" indent="-319088">
              <a:spcBef>
                <a:spcPct val="0"/>
              </a:spcBef>
              <a:buFont typeface="Wingdings" pitchFamily="2" charset="2"/>
              <a:buChar char="§"/>
            </a:pPr>
            <a:r>
              <a:rPr lang="ru-RU" sz="2200" dirty="0"/>
              <a:t>токсиинфекцијских оштећења централног нервног система, </a:t>
            </a:r>
          </a:p>
          <a:p>
            <a:pPr marL="712788" lvl="1" indent="-319088">
              <a:spcBef>
                <a:spcPct val="0"/>
              </a:spcBef>
              <a:buFont typeface="Wingdings" pitchFamily="2" charset="2"/>
              <a:buChar char="§"/>
            </a:pPr>
            <a:r>
              <a:rPr lang="ru-RU" sz="2200" dirty="0"/>
              <a:t>у посттрауматским стањима, </a:t>
            </a:r>
          </a:p>
          <a:p>
            <a:pPr marL="712788" lvl="1" indent="-319088">
              <a:spcBef>
                <a:spcPct val="0"/>
              </a:spcBef>
              <a:buFont typeface="Wingdings" pitchFamily="2" charset="2"/>
              <a:buChar char="§"/>
            </a:pPr>
            <a:r>
              <a:rPr lang="ru-RU" sz="2200" dirty="0"/>
              <a:t>код артериосклеротичких, интензивније оштећених крвних судова мозга, </a:t>
            </a:r>
          </a:p>
          <a:p>
            <a:pPr marL="712788" lvl="1" indent="-319088">
              <a:spcBef>
                <a:spcPct val="0"/>
              </a:spcBef>
              <a:buFont typeface="Wingdings" pitchFamily="2" charset="2"/>
              <a:buChar char="§"/>
            </a:pPr>
            <a:r>
              <a:rPr lang="ru-RU" sz="2200" dirty="0"/>
              <a:t>хипоксије и </a:t>
            </a:r>
          </a:p>
          <a:p>
            <a:pPr marL="712788" lvl="1" indent="-319088">
              <a:spcBef>
                <a:spcPct val="0"/>
              </a:spcBef>
              <a:buFont typeface="Wingdings" pitchFamily="2" charset="2"/>
              <a:buChar char="§"/>
            </a:pPr>
            <a:r>
              <a:rPr lang="ru-RU" sz="2200" dirty="0"/>
              <a:t>као увод у </a:t>
            </a:r>
            <a:r>
              <a:rPr lang="sr-Cyrl-CS" sz="2200" dirty="0"/>
              <a:t>развој делиријума (субакутни делиријум)</a:t>
            </a:r>
          </a:p>
          <a:p>
            <a:pPr marL="438150" indent="-319088">
              <a:spcBef>
                <a:spcPct val="0"/>
              </a:spcBef>
              <a:buFont typeface="Wingdings 2" pitchFamily="18" charset="2"/>
              <a:buNone/>
            </a:pPr>
            <a:endParaRPr lang="sr-Cyrl-CS" sz="2400" dirty="0"/>
          </a:p>
          <a:p>
            <a:pPr marL="438150" indent="-319088">
              <a:spcBef>
                <a:spcPct val="0"/>
              </a:spcBef>
            </a:pPr>
            <a:r>
              <a:rPr lang="ru-RU" sz="2400" dirty="0"/>
              <a:t>Терапија конфузних стања је идентификовање и лечење скривених узрока конфузно-онеироидног стања</a:t>
            </a:r>
          </a:p>
          <a:p>
            <a:pPr marL="438150" indent="-319088">
              <a:spcBef>
                <a:spcPct val="0"/>
              </a:spcBef>
            </a:pPr>
            <a:endParaRPr lang="ru-RU" sz="2400" dirty="0"/>
          </a:p>
          <a:p>
            <a:pPr marL="438150" indent="-319088">
              <a:spcBef>
                <a:spcPct val="0"/>
              </a:spcBef>
            </a:pPr>
            <a:r>
              <a:rPr lang="ru-RU" sz="2400" dirty="0"/>
              <a:t>Треба кориговати метаболичке абнормалности, обезбедити одговарајућу хидратацију, успоставити електролитни баланс и </a:t>
            </a:r>
            <a:r>
              <a:rPr lang="sr-Cyrl-CS" sz="2400" dirty="0"/>
              <a:t>исхрану пацијента</a:t>
            </a:r>
          </a:p>
          <a:p>
            <a:pPr marL="438150" indent="-319088">
              <a:spcBef>
                <a:spcPct val="0"/>
              </a:spcBef>
              <a:buFont typeface="Wingdings 2" pitchFamily="18" charset="2"/>
              <a:buNone/>
            </a:pPr>
            <a:endParaRPr lang="en-US" sz="2400" dirty="0"/>
          </a:p>
        </p:txBody>
      </p:sp>
    </p:spTree>
  </p:cSld>
  <p:clrMapOvr>
    <a:masterClrMapping/>
  </p:clrMapOvr>
  <p:transition advTm="4509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dirty="0">
                <a:solidFill>
                  <a:schemeClr val="accent1">
                    <a:satMod val="150000"/>
                  </a:schemeClr>
                </a:solidFill>
              </a:rPr>
              <a:t>Делирантна стања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257800"/>
          </a:xfrm>
        </p:spPr>
        <p:txBody>
          <a:bodyPr rtlCol="0">
            <a:normAutofit fontScale="85000" lnSpcReduction="2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Код делирантних стања већи број узрока је </a:t>
            </a:r>
            <a:r>
              <a:rPr lang="ru-RU" b="1" u="sng" dirty="0"/>
              <a:t>изван централног нервног система:</a:t>
            </a:r>
          </a:p>
          <a:p>
            <a:pPr marL="713550" lvl="1" indent="-32004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600" dirty="0"/>
              <a:t>метаболички поремећаји изазвани инфекцијом,</a:t>
            </a:r>
          </a:p>
          <a:p>
            <a:pPr marL="713550" lvl="1" indent="-32004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600" dirty="0"/>
              <a:t>фебрилним стањем, </a:t>
            </a:r>
          </a:p>
          <a:p>
            <a:pPr marL="713550" lvl="1" indent="-32004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600" dirty="0"/>
              <a:t>хипоксијом, </a:t>
            </a:r>
          </a:p>
          <a:p>
            <a:pPr marL="713550" lvl="1" indent="-32004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600" dirty="0"/>
              <a:t>хипогликемијом, </a:t>
            </a:r>
          </a:p>
          <a:p>
            <a:pPr marL="713550" lvl="1" indent="-32004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600" dirty="0"/>
              <a:t>стањима апстиненције, </a:t>
            </a:r>
          </a:p>
          <a:p>
            <a:pPr marL="713550" lvl="1" indent="-32004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600" dirty="0"/>
              <a:t>хепатичном енцефалопатијом, </a:t>
            </a:r>
          </a:p>
          <a:p>
            <a:pPr marL="713550" lvl="1" indent="-32004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600" dirty="0"/>
              <a:t>постоперативним променама у организму, итд.)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dirty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/>
              <a:t>Други узроци су </a:t>
            </a:r>
            <a:r>
              <a:rPr lang="ru-RU" b="1" u="sng" dirty="0"/>
              <a:t>у централном нервном систему </a:t>
            </a:r>
            <a:r>
              <a:rPr lang="ru-RU" dirty="0"/>
              <a:t>(мождани апсцеси, трауме, постиктална стања, итд.)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dirty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/>
              <a:t>Злоупотреба и зависност од психоактивних супстанци, при чему се посебно издваја алкохолни делиријум тременс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dirty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/>
              <a:t>Делиријум спада у клинички ургентна стања, чест синдром код тежих соматских и неуролошких болесника, као и код оперисаних</a:t>
            </a:r>
            <a:endParaRPr lang="en-US" dirty="0"/>
          </a:p>
        </p:txBody>
      </p:sp>
    </p:spTree>
  </p:cSld>
  <p:clrMapOvr>
    <a:masterClrMapping/>
  </p:clrMapOvr>
  <p:transition advTm="4804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dirty="0">
                <a:solidFill>
                  <a:schemeClr val="accent1">
                    <a:satMod val="150000"/>
                  </a:schemeClr>
                </a:solidFill>
              </a:rPr>
              <a:t>Ургентна стања у психијатрији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382000" cy="495300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/>
              <a:t>Ургентна или хитна стања захтевају </a:t>
            </a:r>
            <a:r>
              <a:rPr lang="ru-RU" sz="2400" b="1" dirty="0"/>
              <a:t>неодложан</a:t>
            </a:r>
            <a:r>
              <a:rPr lang="ru-RU" sz="2400" dirty="0"/>
              <a:t> медицински третман</a:t>
            </a:r>
          </a:p>
          <a:p>
            <a:pPr marL="274320" indent="-274320" fontAlgn="auto">
              <a:spcAft>
                <a:spcPts val="0"/>
              </a:spcAft>
              <a:buFont typeface="Wingdings 3"/>
              <a:buNone/>
              <a:defRPr/>
            </a:pPr>
            <a:endParaRPr lang="en-GB" sz="2400" dirty="0"/>
          </a:p>
          <a:p>
            <a:pPr marL="274320" indent="-274320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b="1" dirty="0"/>
              <a:t>Најопасније последице </a:t>
            </a:r>
            <a:r>
              <a:rPr lang="ru-RU" sz="2400" dirty="0"/>
              <a:t>су угроженост живота болесника и/или лица из његовог окружења </a:t>
            </a:r>
          </a:p>
          <a:p>
            <a:pPr marL="274320" indent="-274320" fontAlgn="auto">
              <a:spcAft>
                <a:spcPts val="0"/>
              </a:spcAft>
              <a:buFont typeface="Wingdings 3"/>
              <a:buChar char=""/>
              <a:defRPr/>
            </a:pPr>
            <a:endParaRPr lang="ru-RU" sz="2400" dirty="0"/>
          </a:p>
          <a:p>
            <a:pPr marL="274320" indent="-274320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/>
              <a:t>Пацијент са менталним поремећајем најчешће нема увид у своју болест и потребу за лечењем  − могуће је спровођење процедуре принудног лечења према законским прописима</a:t>
            </a:r>
          </a:p>
          <a:p>
            <a:pPr marL="274320" indent="-274320" fontAlgn="auto">
              <a:spcAft>
                <a:spcPts val="0"/>
              </a:spcAft>
              <a:buFont typeface="Wingdings 3"/>
              <a:buChar char=""/>
              <a:defRPr/>
            </a:pPr>
            <a:endParaRPr lang="ru-RU" sz="2400" dirty="0"/>
          </a:p>
          <a:p>
            <a:pPr marL="274320" indent="-274320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/>
              <a:t>Сарадња са члановима породице оболелог, службом хитне помоћи и центра за социјални рад, грађанима  и органима власти</a:t>
            </a:r>
            <a:endParaRPr lang="sr-Cyrl-CS" sz="2400" dirty="0"/>
          </a:p>
          <a:p>
            <a:pPr marL="274320" indent="-27432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sr-Cyrl-CS" sz="2400" dirty="0"/>
          </a:p>
        </p:txBody>
      </p:sp>
    </p:spTree>
  </p:cSld>
  <p:clrMapOvr>
    <a:masterClrMapping/>
  </p:clrMapOvr>
  <p:transition advTm="11793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dirty="0">
                <a:solidFill>
                  <a:schemeClr val="accent1">
                    <a:satMod val="150000"/>
                  </a:schemeClr>
                </a:solidFill>
              </a:rPr>
              <a:t>Ступор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 rtlCol="0">
            <a:normAutofit fontScale="92500" lnSpcReduction="1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b="1" dirty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/>
              <a:t>Ступор је тежак поремећај воље и манифестује се психомоторном инхибицијом, односно </a:t>
            </a:r>
            <a:r>
              <a:rPr lang="ru-RU" b="1" dirty="0"/>
              <a:t>престанком свих облика </a:t>
            </a:r>
            <a:r>
              <a:rPr lang="sr-Cyrl-CS" b="1" dirty="0"/>
              <a:t>комуницирања пацијента са окружењем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sr-Cyrl-CS" dirty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/>
              <a:t>С обзиром да ово стање може нагло да пређе у сасвим супротно стање психомоторне дезинхибиције (</a:t>
            </a:r>
            <a:r>
              <a:rPr lang="ru-RU" b="1" dirty="0"/>
              <a:t>помама</a:t>
            </a:r>
            <a:r>
              <a:rPr lang="ru-RU" dirty="0"/>
              <a:t>), која је потенцијално угрожавајућа за болесника и/или његово окружење, убраја се у ургентна стања у психијатрији, која захтевају хитну терапијску интервенцију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ru-RU" dirty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/>
              <a:t>У случају дужег одржавања овог стања, прети опасност брзог соматског </a:t>
            </a:r>
            <a:r>
              <a:rPr lang="sr-Cyrl-CS" dirty="0"/>
              <a:t>пропадања и физичке угрожености</a:t>
            </a:r>
            <a:endParaRPr lang="en-US" dirty="0"/>
          </a:p>
        </p:txBody>
      </p:sp>
    </p:spTree>
  </p:cSld>
  <p:clrMapOvr>
    <a:masterClrMapping/>
  </p:clrMapOvr>
  <p:transition advTm="4261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dirty="0">
                <a:solidFill>
                  <a:schemeClr val="accent1">
                    <a:satMod val="150000"/>
                  </a:schemeClr>
                </a:solidFill>
              </a:rPr>
              <a:t>Подела ступора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 rtlCol="0">
            <a:normAutofit fontScale="925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Подела ступора и облици клиничког испољавања су: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sr-Cyrl-CS" dirty="0"/>
              <a:t>1. кататони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sr-Cyrl-CS" dirty="0"/>
              <a:t>2. депресивни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sr-Cyrl-CS" dirty="0"/>
              <a:t>3. дисоцијативни (психогени) и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sr-Cyrl-CS" dirty="0"/>
              <a:t>4. органска форма ступора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sr-Cyrl-CS" dirty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/>
              <a:t>Терапија ступорозних стања везана је за употребу антипсихотика који представљају прву линију третмана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/>
              <a:t>У складу са клиничким стањем, користе се и антидепресиви, стабилизатори расположења и седативи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/>
              <a:t>У терапији је некада неопходно применити </a:t>
            </a:r>
            <a:r>
              <a:rPr lang="ru-RU"/>
              <a:t>електроконвулзивну терапију</a:t>
            </a:r>
            <a:endParaRPr lang="en-US" dirty="0"/>
          </a:p>
        </p:txBody>
      </p:sp>
    </p:spTree>
  </p:cSld>
  <p:clrMapOvr>
    <a:masterClrMapping/>
  </p:clrMapOvr>
  <p:transition advTm="2585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dirty="0">
                <a:solidFill>
                  <a:schemeClr val="accent1">
                    <a:satMod val="150000"/>
                  </a:schemeClr>
                </a:solidFill>
              </a:rPr>
              <a:t>Најчешћа ургентна стања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/>
          </a:p>
          <a:p>
            <a:pPr>
              <a:buFont typeface="Wingdings 2" pitchFamily="18" charset="2"/>
              <a:buNone/>
            </a:pPr>
            <a:endParaRPr lang="ru-RU"/>
          </a:p>
          <a:p>
            <a:pPr>
              <a:buFont typeface="Wingdings 2" pitchFamily="18" charset="2"/>
              <a:buNone/>
            </a:pPr>
            <a:r>
              <a:rPr lang="ru-RU"/>
              <a:t>1. поремећаји расположења, посебно депресије (покушај самоубиства)</a:t>
            </a:r>
          </a:p>
          <a:p>
            <a:pPr>
              <a:buFont typeface="Wingdings 2" pitchFamily="18" charset="2"/>
              <a:buNone/>
            </a:pPr>
            <a:r>
              <a:rPr lang="sr-Cyrl-CS"/>
              <a:t>2. психозе</a:t>
            </a:r>
          </a:p>
          <a:p>
            <a:pPr>
              <a:buFont typeface="Wingdings 2" pitchFamily="18" charset="2"/>
              <a:buNone/>
            </a:pPr>
            <a:r>
              <a:rPr lang="sr-Cyrl-CS"/>
              <a:t>3. анксиозност (агитација)</a:t>
            </a:r>
          </a:p>
          <a:p>
            <a:pPr>
              <a:buFont typeface="Wingdings 2" pitchFamily="18" charset="2"/>
              <a:buNone/>
            </a:pPr>
            <a:r>
              <a:rPr lang="sr-Cyrl-CS"/>
              <a:t>4. квалитативни поремећаји свести</a:t>
            </a:r>
          </a:p>
          <a:p>
            <a:pPr>
              <a:buFont typeface="Wingdings 2" pitchFamily="18" charset="2"/>
              <a:buNone/>
            </a:pPr>
            <a:r>
              <a:rPr lang="sr-Cyrl-CS"/>
              <a:t>5. ступор</a:t>
            </a:r>
            <a:endParaRPr lang="en-US"/>
          </a:p>
        </p:txBody>
      </p:sp>
    </p:spTree>
  </p:cSld>
  <p:clrMapOvr>
    <a:masterClrMapping/>
  </p:clrMapOvr>
  <p:transition advTm="454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dirty="0">
                <a:solidFill>
                  <a:schemeClr val="accent1">
                    <a:satMod val="150000"/>
                  </a:schemeClr>
                </a:solidFill>
              </a:rPr>
              <a:t>Покушаји и реализована самоубиства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143000"/>
            <a:ext cx="8991600" cy="5013325"/>
          </a:xfrm>
        </p:spPr>
        <p:txBody>
          <a:bodyPr/>
          <a:lstStyle/>
          <a:p>
            <a:pPr marL="438150" indent="-319088">
              <a:spcBef>
                <a:spcPct val="0"/>
              </a:spcBef>
            </a:pPr>
            <a:r>
              <a:rPr lang="ru-RU" sz="2200" b="1"/>
              <a:t>мушкарци</a:t>
            </a:r>
            <a:r>
              <a:rPr lang="ru-RU" sz="2200"/>
              <a:t> чешће од жена реализују самоубиство, док је број жена које остају на парасуицидалном понашању већи</a:t>
            </a:r>
          </a:p>
          <a:p>
            <a:pPr marL="438150" indent="-319088">
              <a:spcBef>
                <a:spcPct val="0"/>
              </a:spcBef>
              <a:buFont typeface="Wingdings 2" pitchFamily="18" charset="2"/>
              <a:buChar char=""/>
            </a:pPr>
            <a:r>
              <a:rPr lang="ru-RU" sz="2200"/>
              <a:t>број реализованих самоубиства се </a:t>
            </a:r>
            <a:r>
              <a:rPr lang="ru-RU" sz="2200" b="1"/>
              <a:t>увећава с годинама старости</a:t>
            </a:r>
            <a:r>
              <a:rPr lang="ru-RU" sz="2200"/>
              <a:t>, док су код млађих особа чешћи покушаји са</a:t>
            </a:r>
            <a:r>
              <a:rPr lang="sr-Cyrl-CS" sz="2200"/>
              <a:t>моубистава</a:t>
            </a:r>
          </a:p>
          <a:p>
            <a:pPr marL="438150" indent="-319088">
              <a:spcBef>
                <a:spcPct val="0"/>
              </a:spcBef>
              <a:buFont typeface="Wingdings 2" pitchFamily="18" charset="2"/>
              <a:buChar char=""/>
            </a:pPr>
            <a:r>
              <a:rPr lang="ru-RU" sz="2200"/>
              <a:t>у односу на особе у браку са децом, већи број самоубистава реализују </a:t>
            </a:r>
            <a:r>
              <a:rPr lang="ru-RU" sz="2200" b="1"/>
              <a:t>неожењени</a:t>
            </a:r>
            <a:r>
              <a:rPr lang="ru-RU" sz="2200"/>
              <a:t>, неудати, разведени и особе у браку без деце</a:t>
            </a:r>
          </a:p>
          <a:p>
            <a:pPr marL="438150" indent="-319088">
              <a:spcBef>
                <a:spcPct val="0"/>
              </a:spcBef>
              <a:buFont typeface="Wingdings 2" pitchFamily="18" charset="2"/>
              <a:buChar char=""/>
            </a:pPr>
            <a:r>
              <a:rPr lang="ru-RU" sz="2200"/>
              <a:t>већи број самоубистава је </a:t>
            </a:r>
            <a:r>
              <a:rPr lang="ru-RU" sz="2200" b="1"/>
              <a:t>у урбаним</a:t>
            </a:r>
            <a:r>
              <a:rPr lang="ru-RU" sz="2200"/>
              <a:t>, него у руралним </a:t>
            </a:r>
            <a:r>
              <a:rPr lang="sr-Cyrl-CS" sz="2200"/>
              <a:t>срединама</a:t>
            </a:r>
          </a:p>
          <a:p>
            <a:pPr marL="438150" indent="-319088">
              <a:spcBef>
                <a:spcPct val="0"/>
              </a:spcBef>
              <a:buFont typeface="Wingdings 2" pitchFamily="18" charset="2"/>
              <a:buChar char=""/>
            </a:pPr>
            <a:r>
              <a:rPr lang="ru-RU" sz="2200"/>
              <a:t>у рату се број самоубистава смањује, а </a:t>
            </a:r>
            <a:r>
              <a:rPr lang="ru-RU" sz="2200" b="1"/>
              <a:t>у време криза </a:t>
            </a:r>
            <a:r>
              <a:rPr lang="sr-Cyrl-CS" sz="2200"/>
              <a:t>број самоубистава расте</a:t>
            </a:r>
          </a:p>
          <a:p>
            <a:pPr marL="438150" indent="-319088">
              <a:spcBef>
                <a:spcPct val="0"/>
              </a:spcBef>
              <a:buFont typeface="Wingdings 2" pitchFamily="18" charset="2"/>
              <a:buChar char=""/>
            </a:pPr>
            <a:r>
              <a:rPr lang="ru-RU" sz="2200"/>
              <a:t>неке </a:t>
            </a:r>
            <a:r>
              <a:rPr lang="ru-RU" sz="2200" b="1"/>
              <a:t>професије</a:t>
            </a:r>
            <a:r>
              <a:rPr lang="ru-RU" sz="2200"/>
              <a:t> су са појачаним ризиком за појаву самоубистава у односу на друге (на пример, лекарска)</a:t>
            </a:r>
          </a:p>
          <a:p>
            <a:pPr marL="438150" indent="-319088">
              <a:spcBef>
                <a:spcPct val="0"/>
              </a:spcBef>
              <a:buFont typeface="Wingdings 2" pitchFamily="18" charset="2"/>
              <a:buChar char=""/>
            </a:pPr>
            <a:r>
              <a:rPr lang="ru-RU" sz="2200"/>
              <a:t>већи број самоубистава регистрован је у популацији младих, који су одрасли у </a:t>
            </a:r>
            <a:r>
              <a:rPr lang="ru-RU" sz="2200" b="1"/>
              <a:t>разореном дому</a:t>
            </a:r>
            <a:r>
              <a:rPr lang="ru-RU" sz="2200"/>
              <a:t>, као и код </a:t>
            </a:r>
            <a:r>
              <a:rPr lang="sr-Cyrl-CS" sz="2200"/>
              <a:t>усамљених особа</a:t>
            </a:r>
          </a:p>
          <a:p>
            <a:pPr marL="438150" indent="-319088">
              <a:spcBef>
                <a:spcPct val="0"/>
              </a:spcBef>
              <a:buFont typeface="Wingdings 2" pitchFamily="18" charset="2"/>
              <a:buChar char=""/>
            </a:pPr>
            <a:r>
              <a:rPr lang="ru-RU" sz="2200"/>
              <a:t>самоубиству су склоније особе које су извршиле убиство, изазвале саобраћајну несрећу или учиниле друга </a:t>
            </a:r>
            <a:r>
              <a:rPr lang="sr-Cyrl-CS" sz="2200" b="1"/>
              <a:t>кривична дела</a:t>
            </a:r>
            <a:endParaRPr lang="en-US" sz="2200" b="1"/>
          </a:p>
        </p:txBody>
      </p:sp>
    </p:spTree>
    <p:custDataLst>
      <p:tags r:id="rId1"/>
    </p:custDataLst>
  </p:cSld>
  <p:clrMapOvr>
    <a:masterClrMapping/>
  </p:clrMapOvr>
  <p:transition advTm="1954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dirty="0">
                <a:solidFill>
                  <a:schemeClr val="accent1">
                    <a:satMod val="150000"/>
                  </a:schemeClr>
                </a:solidFill>
              </a:rPr>
              <a:t>Анксиозност и страх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marL="438150" indent="-319088">
              <a:spcBef>
                <a:spcPct val="0"/>
              </a:spcBef>
              <a:buFont typeface="Wingdings" pitchFamily="2" charset="2"/>
              <a:buChar char="v"/>
            </a:pPr>
            <a:endParaRPr lang="ru-RU" dirty="0"/>
          </a:p>
          <a:p>
            <a:pPr marL="438150" indent="-319088">
              <a:spcBef>
                <a:spcPct val="0"/>
              </a:spcBef>
              <a:buFont typeface="Wingdings" pitchFamily="2" charset="2"/>
              <a:buChar char="v"/>
            </a:pPr>
            <a:r>
              <a:rPr lang="ru-RU" dirty="0"/>
              <a:t>Патолошки страх може бити извор снажне психомотор</a:t>
            </a:r>
            <a:r>
              <a:rPr lang="sr-Cyrl-CS" dirty="0"/>
              <a:t>не агитације пацијента</a:t>
            </a:r>
          </a:p>
          <a:p>
            <a:pPr marL="438150" indent="-319088">
              <a:spcBef>
                <a:spcPct val="0"/>
              </a:spcBef>
              <a:buFont typeface="Wingdings 2" pitchFamily="18" charset="2"/>
              <a:buNone/>
            </a:pPr>
            <a:endParaRPr lang="sr-Cyrl-CS" dirty="0"/>
          </a:p>
          <a:p>
            <a:pPr marL="438150" indent="-319088">
              <a:spcBef>
                <a:spcPct val="0"/>
              </a:spcBef>
              <a:buFont typeface="Wingdings" pitchFamily="2" charset="2"/>
              <a:buChar char="v"/>
            </a:pPr>
            <a:r>
              <a:rPr lang="ru-RU" b="1" dirty="0"/>
              <a:t>Критеријуми за разликовање физиолошког страха од </a:t>
            </a:r>
            <a:r>
              <a:rPr lang="sr-Cyrl-CS" b="1" dirty="0"/>
              <a:t>патолошког:</a:t>
            </a:r>
          </a:p>
          <a:p>
            <a:pPr marL="712788" lvl="1" indent="-319088">
              <a:spcBef>
                <a:spcPct val="0"/>
              </a:spcBef>
              <a:buFont typeface="Wingdings 2" pitchFamily="18" charset="2"/>
              <a:buChar char=""/>
            </a:pPr>
            <a:r>
              <a:rPr lang="sr-Cyrl-CS" sz="2400" b="1" dirty="0"/>
              <a:t>интензитет;</a:t>
            </a:r>
          </a:p>
          <a:p>
            <a:pPr marL="712788" lvl="1" indent="-319088">
              <a:spcBef>
                <a:spcPct val="0"/>
              </a:spcBef>
              <a:buFont typeface="Wingdings 2" pitchFamily="18" charset="2"/>
              <a:buChar char=""/>
            </a:pPr>
            <a:r>
              <a:rPr lang="sr-Cyrl-CS" sz="2400" b="1" dirty="0"/>
              <a:t>трајање;</a:t>
            </a:r>
          </a:p>
          <a:p>
            <a:pPr marL="712788" lvl="1" indent="-319088">
              <a:spcBef>
                <a:spcPct val="0"/>
              </a:spcBef>
              <a:buFont typeface="Wingdings 2" pitchFamily="18" charset="2"/>
              <a:buChar char=""/>
            </a:pPr>
            <a:r>
              <a:rPr lang="ru-RU" sz="2400" b="1" dirty="0"/>
              <a:t>контекст (степен опасности која је изазвала страх </a:t>
            </a:r>
            <a:r>
              <a:rPr lang="sr-Cyrl-CS" sz="2400" b="1" dirty="0"/>
              <a:t>или анксиозност);</a:t>
            </a:r>
          </a:p>
          <a:p>
            <a:pPr marL="712788" lvl="1" indent="-319088">
              <a:spcBef>
                <a:spcPct val="0"/>
              </a:spcBef>
              <a:buFont typeface="Wingdings 2" pitchFamily="18" charset="2"/>
              <a:buChar char=""/>
            </a:pPr>
            <a:r>
              <a:rPr lang="ru-RU" sz="2400" b="1" dirty="0"/>
              <a:t>ефекат на свакодневно функционисање и понашање.</a:t>
            </a:r>
            <a:endParaRPr lang="en-US" sz="2400" b="1" dirty="0"/>
          </a:p>
        </p:txBody>
      </p:sp>
    </p:spTree>
  </p:cSld>
  <p:clrMapOvr>
    <a:masterClrMapping/>
  </p:clrMapOvr>
  <p:transition advTm="6501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dirty="0">
                <a:solidFill>
                  <a:schemeClr val="accent1">
                    <a:satMod val="150000"/>
                  </a:schemeClr>
                </a:solidFill>
              </a:rPr>
              <a:t>Патолошка анксиозност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marL="438150" indent="-319088">
              <a:spcBef>
                <a:spcPct val="0"/>
              </a:spcBef>
            </a:pPr>
            <a:endParaRPr lang="ru-RU" sz="2400"/>
          </a:p>
          <a:p>
            <a:pPr marL="438150" indent="-319088">
              <a:spcBef>
                <a:spcPct val="0"/>
              </a:spcBef>
            </a:pPr>
            <a:endParaRPr lang="ru-RU" sz="2400"/>
          </a:p>
          <a:p>
            <a:pPr marL="438150" indent="-319088">
              <a:spcBef>
                <a:spcPct val="0"/>
              </a:spcBef>
            </a:pPr>
            <a:r>
              <a:rPr lang="ru-RU" sz="2400"/>
              <a:t>Реакција на опасност или претњу која је искључиво унутрашње природе</a:t>
            </a:r>
          </a:p>
          <a:p>
            <a:pPr marL="438150" indent="-319088">
              <a:spcBef>
                <a:spcPct val="0"/>
              </a:spcBef>
            </a:pPr>
            <a:r>
              <a:rPr lang="ru-RU" sz="2400"/>
              <a:t>Квантитативно и квалитативно је несразмерна видљивом поводу или узроку</a:t>
            </a:r>
          </a:p>
          <a:p>
            <a:pPr marL="438150" indent="-319088">
              <a:spcBef>
                <a:spcPct val="0"/>
              </a:spcBef>
            </a:pPr>
            <a:r>
              <a:rPr lang="ru-RU" sz="2400"/>
              <a:t>Неконструктивна је</a:t>
            </a:r>
          </a:p>
          <a:p>
            <a:pPr marL="438150" indent="-319088">
              <a:spcBef>
                <a:spcPct val="0"/>
              </a:spcBef>
            </a:pPr>
            <a:r>
              <a:rPr lang="ru-RU" sz="2400"/>
              <a:t>Анахрона, остаје усмерена на оживљавање конфликата из прошлости</a:t>
            </a:r>
          </a:p>
          <a:p>
            <a:pPr marL="438150" indent="-319088">
              <a:spcBef>
                <a:spcPct val="0"/>
              </a:spcBef>
            </a:pPr>
            <a:r>
              <a:rPr lang="ru-RU" sz="2400"/>
              <a:t>Стереотипна, уврежена у структуру личности и стално понављајућа</a:t>
            </a:r>
            <a:endParaRPr lang="en-US" sz="2400"/>
          </a:p>
        </p:txBody>
      </p:sp>
    </p:spTree>
  </p:cSld>
  <p:clrMapOvr>
    <a:masterClrMapping/>
  </p:clrMapOvr>
  <p:transition advTm="3869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dirty="0">
                <a:solidFill>
                  <a:schemeClr val="accent1">
                    <a:satMod val="150000"/>
                  </a:schemeClr>
                </a:solidFill>
              </a:rPr>
              <a:t>Терапија акутне анксиозности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marL="438150" indent="-319088">
              <a:spcBef>
                <a:spcPct val="0"/>
              </a:spcBef>
            </a:pPr>
            <a:endParaRPr lang="ru-RU" sz="2400" dirty="0"/>
          </a:p>
          <a:p>
            <a:pPr marL="438150" indent="-319088">
              <a:spcBef>
                <a:spcPct val="0"/>
              </a:spcBef>
            </a:pPr>
            <a:r>
              <a:rPr lang="ru-RU" sz="2400" b="1" u="sng" dirty="0"/>
              <a:t>Зависи од: </a:t>
            </a:r>
            <a:r>
              <a:rPr lang="ru-RU" sz="2400" dirty="0"/>
              <a:t>интензитета анксиозности, степена толерабилности појединца на анксиозност, као и значаја који она може имати на будући развој личности или структурацију </a:t>
            </a:r>
            <a:r>
              <a:rPr lang="sr-Cyrl-CS" sz="2400" dirty="0"/>
              <a:t>поремећаја</a:t>
            </a:r>
          </a:p>
          <a:p>
            <a:pPr marL="438150" indent="-319088">
              <a:spcBef>
                <a:spcPct val="0"/>
              </a:spcBef>
              <a:buFont typeface="Wingdings 3" pitchFamily="18" charset="2"/>
              <a:buNone/>
            </a:pPr>
            <a:endParaRPr lang="ru-RU" sz="2400" dirty="0"/>
          </a:p>
          <a:p>
            <a:pPr marL="438150" indent="-319088">
              <a:spcBef>
                <a:spcPct val="0"/>
              </a:spcBef>
              <a:buFont typeface="Wingdings 2" pitchFamily="18" charset="2"/>
              <a:buChar char=""/>
            </a:pPr>
            <a:r>
              <a:rPr lang="ru-RU" sz="2400" dirty="0"/>
              <a:t> У овим стањима, примењују се </a:t>
            </a:r>
            <a:r>
              <a:rPr lang="ru-RU" sz="2400" b="1" dirty="0"/>
              <a:t>анксиолитици</a:t>
            </a:r>
            <a:r>
              <a:rPr lang="ru-RU" sz="2400" dirty="0"/>
              <a:t> и </a:t>
            </a:r>
            <a:r>
              <a:rPr lang="sr-Cyrl-CS" sz="2400" dirty="0"/>
              <a:t> то парентерално</a:t>
            </a:r>
          </a:p>
          <a:p>
            <a:pPr marL="438150" indent="-319088">
              <a:spcBef>
                <a:spcPct val="0"/>
              </a:spcBef>
              <a:buFont typeface="Wingdings 2" pitchFamily="18" charset="2"/>
              <a:buChar char=""/>
            </a:pPr>
            <a:endParaRPr lang="sr-Cyrl-CS" sz="2400" dirty="0"/>
          </a:p>
          <a:p>
            <a:pPr marL="438150" indent="-319088">
              <a:spcBef>
                <a:spcPct val="0"/>
              </a:spcBef>
              <a:buFont typeface="Wingdings 2" pitchFamily="18" charset="2"/>
              <a:buChar char=""/>
            </a:pPr>
            <a:r>
              <a:rPr lang="ru-RU" sz="2400" dirty="0"/>
              <a:t>У врло деликатној терапијској интервенцији, код смиривања акутне анксиозности, јако је битно наћи праву меру </a:t>
            </a:r>
            <a:r>
              <a:rPr lang="sr-Cyrl-CS" sz="2400" dirty="0"/>
              <a:t>фармакотерапијског и психотерапијског дејства</a:t>
            </a:r>
            <a:endParaRPr lang="en-US" sz="2400" dirty="0"/>
          </a:p>
        </p:txBody>
      </p:sp>
    </p:spTree>
  </p:cSld>
  <p:clrMapOvr>
    <a:masterClrMapping/>
  </p:clrMapOvr>
  <p:transition advTm="5158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dirty="0">
                <a:solidFill>
                  <a:schemeClr val="accent1">
                    <a:satMod val="150000"/>
                  </a:schemeClr>
                </a:solidFill>
              </a:rPr>
              <a:t>Ургентна стања у психозама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534400" cy="4953000"/>
          </a:xfrm>
        </p:spPr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/>
              <a:t>Пацијент не сарађује, одбија лекове, тако да је потребно применити психофар</a:t>
            </a:r>
            <a:r>
              <a:rPr lang="sr-Cyrl-CS" sz="2400" dirty="0"/>
              <a:t>маке у </a:t>
            </a:r>
            <a:r>
              <a:rPr lang="sr-Cyrl-CS" sz="2400" b="1" dirty="0"/>
              <a:t>парентералној форми</a:t>
            </a:r>
          </a:p>
          <a:p>
            <a:pPr marL="274320" indent="-274320" fontAlgn="auto">
              <a:spcAft>
                <a:spcPts val="0"/>
              </a:spcAft>
              <a:buFont typeface="Wingdings 3"/>
              <a:buChar char=""/>
              <a:defRPr/>
            </a:pPr>
            <a:endParaRPr lang="sr-Cyrl-CS" sz="2400" dirty="0"/>
          </a:p>
          <a:p>
            <a:pPr marL="274320" indent="-274320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/>
              <a:t>Због соматске угрожености пацијента, примена неких антипсихотика може изазвати хипотензију (хлорпро</a:t>
            </a:r>
            <a:r>
              <a:rPr lang="sr-Cyrl-CS" sz="2400" dirty="0"/>
              <a:t>мазин), односно дистонију (халоперидол)</a:t>
            </a:r>
          </a:p>
          <a:p>
            <a:pPr marL="274320" indent="-27432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sr-Cyrl-CS" sz="2400" dirty="0"/>
          </a:p>
          <a:p>
            <a:pPr marL="274320" indent="-274320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/>
              <a:t>Приликом примене медикаментозне терапије, лекар мора имати на уму сва </a:t>
            </a:r>
            <a:r>
              <a:rPr lang="ru-RU" sz="2400" b="1" dirty="0"/>
              <a:t>нежељена дејства </a:t>
            </a:r>
            <a:r>
              <a:rPr lang="ru-RU" sz="2400" dirty="0"/>
              <a:t>примене антипсихотика</a:t>
            </a:r>
          </a:p>
          <a:p>
            <a:pPr marL="274320" indent="-27432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274320" indent="-274320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/>
              <a:t>Животно угрожавајући </a:t>
            </a:r>
            <a:r>
              <a:rPr lang="ru-RU" sz="2400" b="1" dirty="0"/>
              <a:t>малигни неуролептични синдром</a:t>
            </a:r>
            <a:r>
              <a:rPr lang="ru-RU" sz="2400" dirty="0"/>
              <a:t>, не може се лечити у класичним психијатријским организационим јединицама, већ </a:t>
            </a:r>
            <a:r>
              <a:rPr lang="ru-RU" sz="2400" b="1" dirty="0"/>
              <a:t>у јединицама интензивне соматске неге</a:t>
            </a:r>
          </a:p>
          <a:p>
            <a:pPr marL="274320" indent="-27432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</p:txBody>
      </p:sp>
    </p:spTree>
  </p:cSld>
  <p:clrMapOvr>
    <a:masterClrMapping/>
  </p:clrMapOvr>
  <p:transition advTm="16092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dirty="0">
                <a:solidFill>
                  <a:schemeClr val="accent1">
                    <a:satMod val="150000"/>
                  </a:schemeClr>
                </a:solidFill>
              </a:rPr>
              <a:t>Стања психомоторног узбуђења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marL="438150" indent="-319088">
              <a:spcBef>
                <a:spcPct val="0"/>
              </a:spcBef>
              <a:buFont typeface="Wingdings 2" pitchFamily="18" charset="2"/>
              <a:buChar char=""/>
            </a:pPr>
            <a:endParaRPr lang="ru-RU" sz="2400"/>
          </a:p>
          <a:p>
            <a:pPr marL="438150" indent="-319088">
              <a:spcBef>
                <a:spcPct val="0"/>
              </a:spcBef>
              <a:buFont typeface="Wingdings 2" pitchFamily="18" charset="2"/>
              <a:buChar char=""/>
            </a:pPr>
            <a:endParaRPr lang="ru-RU" sz="2400"/>
          </a:p>
          <a:p>
            <a:pPr marL="438150" indent="-319088">
              <a:spcBef>
                <a:spcPct val="0"/>
              </a:spcBef>
              <a:buFont typeface="Wingdings 2" pitchFamily="18" charset="2"/>
              <a:buChar char=""/>
            </a:pPr>
            <a:endParaRPr lang="ru-RU" sz="2400"/>
          </a:p>
          <a:p>
            <a:pPr marL="438150" indent="-319088">
              <a:spcBef>
                <a:spcPct val="0"/>
              </a:spcBef>
              <a:buFont typeface="Wingdings 2" pitchFamily="18" charset="2"/>
              <a:buChar char=""/>
            </a:pPr>
            <a:r>
              <a:rPr lang="ru-RU" sz="2400"/>
              <a:t>Агитираност психе и моторике карактерише клиничку слику неких првих акутних, психотичних поремећаја, а уочава се и код погоршања пацијената са схизофренијом</a:t>
            </a:r>
          </a:p>
          <a:p>
            <a:pPr marL="438150" indent="-319088">
              <a:spcBef>
                <a:spcPct val="0"/>
              </a:spcBef>
              <a:buFont typeface="Wingdings 2" pitchFamily="18" charset="2"/>
              <a:buNone/>
            </a:pPr>
            <a:endParaRPr lang="ru-RU" sz="2400"/>
          </a:p>
          <a:p>
            <a:pPr marL="438150" indent="-319088">
              <a:spcBef>
                <a:spcPct val="0"/>
              </a:spcBef>
              <a:buFont typeface="Wingdings 2" pitchFamily="18" charset="2"/>
              <a:buChar char=""/>
            </a:pPr>
            <a:r>
              <a:rPr lang="ru-RU" sz="2400"/>
              <a:t>Оболеле особе вичу, физички насрћу на присутне, демолирају околину на безначајни повод, или без њега</a:t>
            </a:r>
            <a:endParaRPr lang="en-US" sz="2400"/>
          </a:p>
        </p:txBody>
      </p:sp>
    </p:spTree>
  </p:cSld>
  <p:clrMapOvr>
    <a:masterClrMapping/>
  </p:clrMapOvr>
  <p:transition advTm="25770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0.9|35.7|15.1|14.8|7.8|9.8|18.9|11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ppt/theme/themeOverride2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817</TotalTime>
  <Words>1430</Words>
  <Application>Microsoft Office PowerPoint</Application>
  <PresentationFormat>On-screen Show (4:3)</PresentationFormat>
  <Paragraphs>163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Bookman Old Style</vt:lpstr>
      <vt:lpstr>Calibri</vt:lpstr>
      <vt:lpstr>Cambria</vt:lpstr>
      <vt:lpstr>Gill Sans MT</vt:lpstr>
      <vt:lpstr>Wingdings</vt:lpstr>
      <vt:lpstr>Wingdings 2</vt:lpstr>
      <vt:lpstr>Wingdings 3</vt:lpstr>
      <vt:lpstr>Origin</vt:lpstr>
      <vt:lpstr>Универзитет у Крагујевцу Факултет медицинских наука Основне струковне студије Психијатрија са негом 15. недеља наставе школска 2020/2021. година    Ургентна психијатрија </vt:lpstr>
      <vt:lpstr>Ургентна стања у психијатрији</vt:lpstr>
      <vt:lpstr>Најчешћа ургентна стања</vt:lpstr>
      <vt:lpstr>Покушаји и реализована самоубиства</vt:lpstr>
      <vt:lpstr>Анксиозност и страх</vt:lpstr>
      <vt:lpstr>Патолошка анксиозност</vt:lpstr>
      <vt:lpstr>Терапија акутне анксиозности</vt:lpstr>
      <vt:lpstr>Ургентна стања у психозама</vt:lpstr>
      <vt:lpstr>Стања психомоторног узбуђења</vt:lpstr>
      <vt:lpstr>Предиктори насилног понашања</vt:lpstr>
      <vt:lpstr>Терапија агитираних стања</vt:lpstr>
      <vt:lpstr>Агитирана стања код ментално ретардираних</vt:lpstr>
      <vt:lpstr>Агитирана стања код дементних</vt:lpstr>
      <vt:lpstr>Јатрогена ургентна стања</vt:lpstr>
      <vt:lpstr>Фуге</vt:lpstr>
      <vt:lpstr>Сумрачна стања</vt:lpstr>
      <vt:lpstr>Агитирана сумрачна стања</vt:lpstr>
      <vt:lpstr>Конфузна стања</vt:lpstr>
      <vt:lpstr>Делирантна стања</vt:lpstr>
      <vt:lpstr>Ступор</vt:lpstr>
      <vt:lpstr>Подела ступора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Ургентна и консултативна (лиезон)психијатрија 14.недеља 2015.</dc:title>
  <dc:creator>Minja</dc:creator>
  <cp:lastModifiedBy>nmuric91@gmail.com</cp:lastModifiedBy>
  <cp:revision>41</cp:revision>
  <dcterms:created xsi:type="dcterms:W3CDTF">2015-02-08T15:00:51Z</dcterms:created>
  <dcterms:modified xsi:type="dcterms:W3CDTF">2020-10-01T15:36:26Z</dcterms:modified>
</cp:coreProperties>
</file>